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1.xml" ContentType="application/vnd.openxmlformats-officedocument.presentationml.tags+xml"/>
  <Override PartName="/ppt/tags/tag1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6"/>
  </p:notesMasterIdLst>
  <p:handoutMasterIdLst>
    <p:handoutMasterId r:id="rId17"/>
  </p:handoutMasterIdLst>
  <p:sldIdLst>
    <p:sldId id="259" r:id="rId2"/>
    <p:sldId id="261" r:id="rId3"/>
    <p:sldId id="272" r:id="rId4"/>
    <p:sldId id="275" r:id="rId5"/>
    <p:sldId id="289" r:id="rId6"/>
    <p:sldId id="290" r:id="rId7"/>
    <p:sldId id="262" r:id="rId8"/>
    <p:sldId id="291" r:id="rId9"/>
    <p:sldId id="270" r:id="rId10"/>
    <p:sldId id="288" r:id="rId11"/>
    <p:sldId id="294" r:id="rId12"/>
    <p:sldId id="292" r:id="rId13"/>
    <p:sldId id="287" r:id="rId14"/>
    <p:sldId id="293"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79CC93D-E52E-4D84-901B-11D7331DD495}">
          <p14:sldIdLst>
            <p14:sldId id="259"/>
          </p14:sldIdLst>
        </p14:section>
        <p14:section name="Overview and Objectives" id="{ABA716BF-3A5C-4ADB-94C9-CFEF84EBA240}">
          <p14:sldIdLst>
            <p14:sldId id="261"/>
            <p14:sldId id="272"/>
            <p14:sldId id="275"/>
            <p14:sldId id="289"/>
            <p14:sldId id="290"/>
            <p14:sldId id="262"/>
            <p14:sldId id="291"/>
            <p14:sldId id="270"/>
            <p14:sldId id="288"/>
            <p14:sldId id="294"/>
            <p14:sldId id="292"/>
            <p14:sldId id="287"/>
            <p14:sldId id="293"/>
          </p14:sldIdLst>
        </p14:section>
        <p14:section name="Sample Slides for Visuals" id="{BAB3A466-96C9-4230-9978-795378D75699}">
          <p14:sldIdLst/>
        </p14:section>
        <p14:section name="Case Study" id="{8C0305C9-B152-4FBA-A789-FE1976D53990}">
          <p14:sldIdLst/>
        </p14:section>
        <p14:section name="Conclusion and Summary" id="{790CEF5B-569A-4C2F-BED5-750B08C0E5AD}">
          <p14:sldIdLst/>
        </p14:section>
        <p14:section name="Appendix" id="{3F78B471-41DA-46F2-A8E4-97E471896AB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9ED6"/>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2" autoAdjust="0"/>
    <p:restoredTop sz="83977" autoAdjust="0"/>
  </p:normalViewPr>
  <p:slideViewPr>
    <p:cSldViewPr>
      <p:cViewPr varScale="1">
        <p:scale>
          <a:sx n="59" d="100"/>
          <a:sy n="59" d="100"/>
        </p:scale>
        <p:origin x="-846" y="-114"/>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FEADD9-F67D-41F5-BA4C-3C84956E7F46}" type="doc">
      <dgm:prSet loTypeId="urn:microsoft.com/office/officeart/2005/8/layout/vList5" loCatId="list" qsTypeId="urn:microsoft.com/office/officeart/2005/8/quickstyle/simple5" qsCatId="simple" csTypeId="urn:microsoft.com/office/officeart/2005/8/colors/colorful3" csCatId="colorful" phldr="1"/>
      <dgm:spPr/>
      <dgm:t>
        <a:bodyPr/>
        <a:lstStyle/>
        <a:p>
          <a:endParaRPr lang="en-US"/>
        </a:p>
      </dgm:t>
    </dgm:pt>
    <dgm:pt modelId="{74EE5CD8-078F-4590-BF9C-A341A294A016}">
      <dgm:prSet phldrT="[Text]" custT="1"/>
      <dgm:spPr/>
      <dgm:t>
        <a:bodyPr/>
        <a:lstStyle/>
        <a:p>
          <a:r>
            <a:rPr lang="en-US" sz="4400" smtClean="0"/>
            <a:t>1</a:t>
          </a:r>
          <a:endParaRPr lang="en-US" sz="4400" dirty="0"/>
        </a:p>
      </dgm:t>
    </dgm:pt>
    <dgm:pt modelId="{BB568D76-3363-43D3-B00C-3359A643216C}" type="parTrans" cxnId="{F40F9561-0D4C-44CF-91EF-A92B1DBDE44B}">
      <dgm:prSet/>
      <dgm:spPr/>
      <dgm:t>
        <a:bodyPr/>
        <a:lstStyle/>
        <a:p>
          <a:endParaRPr lang="en-US" sz="3200"/>
        </a:p>
      </dgm:t>
    </dgm:pt>
    <dgm:pt modelId="{CF9FB981-E6ED-4440-AC98-4E4E2ABA2C55}" type="sibTrans" cxnId="{F40F9561-0D4C-44CF-91EF-A92B1DBDE44B}">
      <dgm:prSet/>
      <dgm:spPr/>
      <dgm:t>
        <a:bodyPr/>
        <a:lstStyle/>
        <a:p>
          <a:endParaRPr lang="en-US" sz="3200"/>
        </a:p>
      </dgm:t>
    </dgm:pt>
    <dgm:pt modelId="{AA046201-5C4D-445E-BF0B-5C6D2B0A1945}">
      <dgm:prSet phldrT="[Text]" custT="1"/>
      <dgm:spPr/>
      <dgm:t>
        <a:bodyPr/>
        <a:lstStyle/>
        <a:p>
          <a:r>
            <a:rPr lang="en-US" sz="4400" smtClean="0"/>
            <a:t>2</a:t>
          </a:r>
          <a:endParaRPr lang="en-US" sz="4400" dirty="0"/>
        </a:p>
      </dgm:t>
    </dgm:pt>
    <dgm:pt modelId="{FE92FC33-5E0F-4302-9E80-A69E8ACDDE56}" type="parTrans" cxnId="{B8AF1086-D7BE-446F-9133-738B599E9A7D}">
      <dgm:prSet/>
      <dgm:spPr/>
      <dgm:t>
        <a:bodyPr/>
        <a:lstStyle/>
        <a:p>
          <a:endParaRPr lang="en-US" sz="3200"/>
        </a:p>
      </dgm:t>
    </dgm:pt>
    <dgm:pt modelId="{40767EFF-7D52-4469-ACEE-7D28E67337E2}" type="sibTrans" cxnId="{B8AF1086-D7BE-446F-9133-738B599E9A7D}">
      <dgm:prSet/>
      <dgm:spPr/>
      <dgm:t>
        <a:bodyPr/>
        <a:lstStyle/>
        <a:p>
          <a:endParaRPr lang="en-US" sz="3200"/>
        </a:p>
      </dgm:t>
    </dgm:pt>
    <dgm:pt modelId="{C59269D0-92A5-481C-BA64-727AFB0DD545}">
      <dgm:prSet phldrT="[Text]" custT="1"/>
      <dgm:spPr/>
      <dgm:t>
        <a:bodyPr/>
        <a:lstStyle/>
        <a:p>
          <a:r>
            <a:rPr lang="en-US" sz="3200" dirty="0" smtClean="0">
              <a:effectLst>
                <a:outerShdw blurRad="38100" dist="38100" dir="2700000" algn="tl">
                  <a:srgbClr val="000000">
                    <a:alpha val="43137"/>
                  </a:srgbClr>
                </a:outerShdw>
              </a:effectLst>
            </a:rPr>
            <a:t>LCD Projectors in some buildings</a:t>
          </a:r>
          <a:endParaRPr lang="en-US" sz="3200" dirty="0">
            <a:effectLst>
              <a:outerShdw blurRad="38100" dist="38100" dir="2700000" algn="tl">
                <a:srgbClr val="000000">
                  <a:alpha val="43137"/>
                </a:srgbClr>
              </a:outerShdw>
            </a:effectLst>
          </a:endParaRPr>
        </a:p>
      </dgm:t>
    </dgm:pt>
    <dgm:pt modelId="{312CC84D-092F-422A-AA24-A4619DBBB7BE}" type="parTrans" cxnId="{9071FB3B-D26B-4384-BD1A-80C12C62D02C}">
      <dgm:prSet/>
      <dgm:spPr/>
      <dgm:t>
        <a:bodyPr/>
        <a:lstStyle/>
        <a:p>
          <a:endParaRPr lang="en-US" sz="3200"/>
        </a:p>
      </dgm:t>
    </dgm:pt>
    <dgm:pt modelId="{266DE8E8-1339-41C4-B9A7-6148496C7FA9}" type="sibTrans" cxnId="{9071FB3B-D26B-4384-BD1A-80C12C62D02C}">
      <dgm:prSet/>
      <dgm:spPr/>
      <dgm:t>
        <a:bodyPr/>
        <a:lstStyle/>
        <a:p>
          <a:endParaRPr lang="en-US" sz="3200"/>
        </a:p>
      </dgm:t>
    </dgm:pt>
    <dgm:pt modelId="{D1776C8F-2B10-4075-8DF7-7F65AB725ED5}">
      <dgm:prSet phldrT="[Text]" custT="1"/>
      <dgm:spPr/>
      <dgm:t>
        <a:bodyPr/>
        <a:lstStyle/>
        <a:p>
          <a:r>
            <a:rPr lang="en-US" sz="4400" smtClean="0"/>
            <a:t>3</a:t>
          </a:r>
          <a:endParaRPr lang="en-US" sz="4400" dirty="0"/>
        </a:p>
      </dgm:t>
    </dgm:pt>
    <dgm:pt modelId="{7291E740-3E17-41B3-99D3-1D67AE37CC3F}" type="parTrans" cxnId="{7077B78D-FCDC-4519-8416-DC357ACD5043}">
      <dgm:prSet/>
      <dgm:spPr/>
      <dgm:t>
        <a:bodyPr/>
        <a:lstStyle/>
        <a:p>
          <a:endParaRPr lang="en-US" sz="3200"/>
        </a:p>
      </dgm:t>
    </dgm:pt>
    <dgm:pt modelId="{88B75C29-8054-417D-BCE3-878A55118F6D}" type="sibTrans" cxnId="{7077B78D-FCDC-4519-8416-DC357ACD5043}">
      <dgm:prSet/>
      <dgm:spPr/>
      <dgm:t>
        <a:bodyPr/>
        <a:lstStyle/>
        <a:p>
          <a:endParaRPr lang="en-US" sz="3200"/>
        </a:p>
      </dgm:t>
    </dgm:pt>
    <dgm:pt modelId="{6BE4E373-0656-4EDC-821E-BE09C952B1F6}">
      <dgm:prSet phldrT="[Text]" custT="1"/>
      <dgm:spPr/>
      <dgm:t>
        <a:bodyPr/>
        <a:lstStyle/>
        <a:p>
          <a:r>
            <a:rPr lang="en-US" sz="3200" dirty="0" smtClean="0">
              <a:effectLst>
                <a:outerShdw blurRad="38100" dist="38100" dir="2700000" algn="tl">
                  <a:srgbClr val="000000">
                    <a:alpha val="43137"/>
                  </a:srgbClr>
                </a:outerShdw>
              </a:effectLst>
            </a:rPr>
            <a:t>Interactivity/Engagement to Achieve Higher Order Thinking</a:t>
          </a:r>
          <a:endParaRPr lang="en-US" sz="3200" dirty="0">
            <a:effectLst>
              <a:outerShdw blurRad="38100" dist="38100" dir="2700000" algn="tl">
                <a:srgbClr val="000000">
                  <a:alpha val="43137"/>
                </a:srgbClr>
              </a:outerShdw>
            </a:effectLst>
          </a:endParaRPr>
        </a:p>
      </dgm:t>
    </dgm:pt>
    <dgm:pt modelId="{34218063-BF94-4304-99BD-B3F7BA4D3C8F}" type="parTrans" cxnId="{119690D4-400B-468B-8BA0-5C9C9E2AFEAF}">
      <dgm:prSet/>
      <dgm:spPr/>
      <dgm:t>
        <a:bodyPr/>
        <a:lstStyle/>
        <a:p>
          <a:endParaRPr lang="en-US" sz="3200"/>
        </a:p>
      </dgm:t>
    </dgm:pt>
    <dgm:pt modelId="{E17B9BF1-2948-497F-8EC7-3BF734D839DB}" type="sibTrans" cxnId="{119690D4-400B-468B-8BA0-5C9C9E2AFEAF}">
      <dgm:prSet/>
      <dgm:spPr/>
      <dgm:t>
        <a:bodyPr/>
        <a:lstStyle/>
        <a:p>
          <a:endParaRPr lang="en-US" sz="3200"/>
        </a:p>
      </dgm:t>
    </dgm:pt>
    <dgm:pt modelId="{1E4D3931-0DBD-4211-A24A-6AF364284B1E}">
      <dgm:prSet phldrT="[Text]" custT="1"/>
      <dgm:spPr/>
      <dgm:t>
        <a:bodyPr/>
        <a:lstStyle/>
        <a:p>
          <a:pPr marL="280988" indent="-280988"/>
          <a:r>
            <a:rPr lang="en-US" sz="3200" dirty="0" smtClean="0">
              <a:effectLst>
                <a:outerShdw blurRad="38100" dist="38100" dir="2700000" algn="tl">
                  <a:srgbClr val="000000">
                    <a:alpha val="43137"/>
                  </a:srgbClr>
                </a:outerShdw>
              </a:effectLst>
            </a:rPr>
            <a:t>Wireless at each </a:t>
          </a:r>
          <a:r>
            <a:rPr lang="en-US" sz="3200" dirty="0" smtClean="0">
              <a:effectLst>
                <a:outerShdw blurRad="38100" dist="38100" dir="2700000" algn="tl">
                  <a:srgbClr val="000000">
                    <a:alpha val="43137"/>
                  </a:srgbClr>
                </a:outerShdw>
              </a:effectLst>
            </a:rPr>
            <a:t>building/ Infrastructure upgrades</a:t>
          </a:r>
          <a:endParaRPr lang="en-US" sz="3200" dirty="0">
            <a:effectLst>
              <a:outerShdw blurRad="38100" dist="38100" dir="2700000" algn="tl">
                <a:srgbClr val="000000">
                  <a:alpha val="43137"/>
                </a:srgbClr>
              </a:outerShdw>
            </a:effectLst>
          </a:endParaRPr>
        </a:p>
      </dgm:t>
    </dgm:pt>
    <dgm:pt modelId="{CADAA3D9-7C63-4729-85B0-64C8AF644EEF}" type="sibTrans" cxnId="{63E4D827-0083-4625-9FD6-043D8D32091E}">
      <dgm:prSet/>
      <dgm:spPr/>
      <dgm:t>
        <a:bodyPr/>
        <a:lstStyle/>
        <a:p>
          <a:endParaRPr lang="en-US" sz="3200"/>
        </a:p>
      </dgm:t>
    </dgm:pt>
    <dgm:pt modelId="{FC93695B-FD0E-4353-B1FD-4328F4386DEC}" type="parTrans" cxnId="{63E4D827-0083-4625-9FD6-043D8D32091E}">
      <dgm:prSet/>
      <dgm:spPr/>
      <dgm:t>
        <a:bodyPr/>
        <a:lstStyle/>
        <a:p>
          <a:endParaRPr lang="en-US" sz="3200"/>
        </a:p>
      </dgm:t>
    </dgm:pt>
    <dgm:pt modelId="{AAE7A1E6-6847-453D-B55B-8A82BF138C1D}" type="pres">
      <dgm:prSet presAssocID="{F6FEADD9-F67D-41F5-BA4C-3C84956E7F46}" presName="Name0" presStyleCnt="0">
        <dgm:presLayoutVars>
          <dgm:dir/>
          <dgm:animLvl val="lvl"/>
          <dgm:resizeHandles val="exact"/>
        </dgm:presLayoutVars>
      </dgm:prSet>
      <dgm:spPr/>
      <dgm:t>
        <a:bodyPr/>
        <a:lstStyle/>
        <a:p>
          <a:endParaRPr lang="en-US"/>
        </a:p>
      </dgm:t>
    </dgm:pt>
    <dgm:pt modelId="{C4407577-18A2-46E0-8805-2838042EB67A}" type="pres">
      <dgm:prSet presAssocID="{74EE5CD8-078F-4590-BF9C-A341A294A016}" presName="linNode" presStyleCnt="0"/>
      <dgm:spPr/>
      <dgm:t>
        <a:bodyPr/>
        <a:lstStyle/>
        <a:p>
          <a:endParaRPr lang="en-US"/>
        </a:p>
      </dgm:t>
    </dgm:pt>
    <dgm:pt modelId="{7E429971-BC57-430F-BB25-C0574E5E39E3}" type="pres">
      <dgm:prSet presAssocID="{74EE5CD8-078F-4590-BF9C-A341A294A016}" presName="parentText" presStyleLbl="node1" presStyleIdx="0" presStyleCnt="3" custLinFactNeighborY="-15667">
        <dgm:presLayoutVars>
          <dgm:chMax val="1"/>
          <dgm:bulletEnabled val="1"/>
        </dgm:presLayoutVars>
      </dgm:prSet>
      <dgm:spPr>
        <a:prstGeom prst="roundRect">
          <a:avLst/>
        </a:prstGeom>
      </dgm:spPr>
      <dgm:t>
        <a:bodyPr/>
        <a:lstStyle/>
        <a:p>
          <a:endParaRPr lang="en-US"/>
        </a:p>
      </dgm:t>
    </dgm:pt>
    <dgm:pt modelId="{D54B1729-BC98-42C1-9C6C-D65DCBA4358F}" type="pres">
      <dgm:prSet presAssocID="{74EE5CD8-078F-4590-BF9C-A341A294A016}" presName="descendantText" presStyleLbl="alignAccFollowNode1" presStyleIdx="0" presStyleCnt="3" custScaleX="259632">
        <dgm:presLayoutVars>
          <dgm:bulletEnabled val="1"/>
        </dgm:presLayoutVars>
      </dgm:prSet>
      <dgm:spPr>
        <a:prstGeom prst="rect">
          <a:avLst/>
        </a:prstGeom>
      </dgm:spPr>
      <dgm:t>
        <a:bodyPr/>
        <a:lstStyle/>
        <a:p>
          <a:endParaRPr lang="en-US"/>
        </a:p>
      </dgm:t>
    </dgm:pt>
    <dgm:pt modelId="{AB8574CC-D4F2-4555-AEE3-F4EE58B11D03}" type="pres">
      <dgm:prSet presAssocID="{CF9FB981-E6ED-4440-AC98-4E4E2ABA2C55}" presName="sp" presStyleCnt="0"/>
      <dgm:spPr/>
      <dgm:t>
        <a:bodyPr/>
        <a:lstStyle/>
        <a:p>
          <a:endParaRPr lang="en-US"/>
        </a:p>
      </dgm:t>
    </dgm:pt>
    <dgm:pt modelId="{85B8F607-FDD8-476A-ADBE-E1250824F294}" type="pres">
      <dgm:prSet presAssocID="{AA046201-5C4D-445E-BF0B-5C6D2B0A1945}" presName="linNode" presStyleCnt="0"/>
      <dgm:spPr/>
      <dgm:t>
        <a:bodyPr/>
        <a:lstStyle/>
        <a:p>
          <a:endParaRPr lang="en-US"/>
        </a:p>
      </dgm:t>
    </dgm:pt>
    <dgm:pt modelId="{C04276DC-EE64-470A-B8BC-09067B8045FA}" type="pres">
      <dgm:prSet presAssocID="{AA046201-5C4D-445E-BF0B-5C6D2B0A1945}" presName="parentText" presStyleLbl="node1" presStyleIdx="1" presStyleCnt="3">
        <dgm:presLayoutVars>
          <dgm:chMax val="1"/>
          <dgm:bulletEnabled val="1"/>
        </dgm:presLayoutVars>
      </dgm:prSet>
      <dgm:spPr>
        <a:prstGeom prst="roundRect">
          <a:avLst/>
        </a:prstGeom>
      </dgm:spPr>
      <dgm:t>
        <a:bodyPr/>
        <a:lstStyle/>
        <a:p>
          <a:endParaRPr lang="en-US"/>
        </a:p>
      </dgm:t>
    </dgm:pt>
    <dgm:pt modelId="{B37A5355-225B-4C6F-AED7-6C620F99EECC}" type="pres">
      <dgm:prSet presAssocID="{AA046201-5C4D-445E-BF0B-5C6D2B0A1945}" presName="descendantText" presStyleLbl="alignAccFollowNode1" presStyleIdx="1" presStyleCnt="3" custScaleX="259632">
        <dgm:presLayoutVars>
          <dgm:bulletEnabled val="1"/>
        </dgm:presLayoutVars>
      </dgm:prSet>
      <dgm:spPr>
        <a:prstGeom prst="rect">
          <a:avLst/>
        </a:prstGeom>
      </dgm:spPr>
      <dgm:t>
        <a:bodyPr/>
        <a:lstStyle/>
        <a:p>
          <a:endParaRPr lang="en-US"/>
        </a:p>
      </dgm:t>
    </dgm:pt>
    <dgm:pt modelId="{5ACAA866-A8A8-4183-97B5-CEEAB1525C60}" type="pres">
      <dgm:prSet presAssocID="{40767EFF-7D52-4469-ACEE-7D28E67337E2}" presName="sp" presStyleCnt="0"/>
      <dgm:spPr/>
      <dgm:t>
        <a:bodyPr/>
        <a:lstStyle/>
        <a:p>
          <a:endParaRPr lang="en-US"/>
        </a:p>
      </dgm:t>
    </dgm:pt>
    <dgm:pt modelId="{477213BE-9E91-4950-8451-7F60796F47F4}" type="pres">
      <dgm:prSet presAssocID="{D1776C8F-2B10-4075-8DF7-7F65AB725ED5}" presName="linNode" presStyleCnt="0"/>
      <dgm:spPr/>
      <dgm:t>
        <a:bodyPr/>
        <a:lstStyle/>
        <a:p>
          <a:endParaRPr lang="en-US"/>
        </a:p>
      </dgm:t>
    </dgm:pt>
    <dgm:pt modelId="{F5034101-5B7D-4FE7-B47A-5A48CF39606B}" type="pres">
      <dgm:prSet presAssocID="{D1776C8F-2B10-4075-8DF7-7F65AB725ED5}" presName="parentText" presStyleLbl="node1" presStyleIdx="2" presStyleCnt="3">
        <dgm:presLayoutVars>
          <dgm:chMax val="1"/>
          <dgm:bulletEnabled val="1"/>
        </dgm:presLayoutVars>
      </dgm:prSet>
      <dgm:spPr>
        <a:prstGeom prst="roundRect">
          <a:avLst/>
        </a:prstGeom>
      </dgm:spPr>
      <dgm:t>
        <a:bodyPr/>
        <a:lstStyle/>
        <a:p>
          <a:endParaRPr lang="en-US"/>
        </a:p>
      </dgm:t>
    </dgm:pt>
    <dgm:pt modelId="{C7C3E6FD-D83F-4BDA-907E-B5EE041DA931}" type="pres">
      <dgm:prSet presAssocID="{D1776C8F-2B10-4075-8DF7-7F65AB725ED5}" presName="descendantText" presStyleLbl="alignAccFollowNode1" presStyleIdx="2" presStyleCnt="3" custScaleX="259632">
        <dgm:presLayoutVars>
          <dgm:bulletEnabled val="1"/>
        </dgm:presLayoutVars>
      </dgm:prSet>
      <dgm:spPr>
        <a:prstGeom prst="rect">
          <a:avLst/>
        </a:prstGeom>
      </dgm:spPr>
      <dgm:t>
        <a:bodyPr/>
        <a:lstStyle/>
        <a:p>
          <a:endParaRPr lang="en-US"/>
        </a:p>
      </dgm:t>
    </dgm:pt>
  </dgm:ptLst>
  <dgm:cxnLst>
    <dgm:cxn modelId="{7077B78D-FCDC-4519-8416-DC357ACD5043}" srcId="{F6FEADD9-F67D-41F5-BA4C-3C84956E7F46}" destId="{D1776C8F-2B10-4075-8DF7-7F65AB725ED5}" srcOrd="2" destOrd="0" parTransId="{7291E740-3E17-41B3-99D3-1D67AE37CC3F}" sibTransId="{88B75C29-8054-417D-BCE3-878A55118F6D}"/>
    <dgm:cxn modelId="{119690D4-400B-468B-8BA0-5C9C9E2AFEAF}" srcId="{D1776C8F-2B10-4075-8DF7-7F65AB725ED5}" destId="{6BE4E373-0656-4EDC-821E-BE09C952B1F6}" srcOrd="0" destOrd="0" parTransId="{34218063-BF94-4304-99BD-B3F7BA4D3C8F}" sibTransId="{E17B9BF1-2948-497F-8EC7-3BF734D839DB}"/>
    <dgm:cxn modelId="{3D887057-7E91-45EF-8E4B-3006C2DFECB4}" type="presOf" srcId="{6BE4E373-0656-4EDC-821E-BE09C952B1F6}" destId="{C7C3E6FD-D83F-4BDA-907E-B5EE041DA931}" srcOrd="0" destOrd="0" presId="urn:microsoft.com/office/officeart/2005/8/layout/vList5"/>
    <dgm:cxn modelId="{B6416E04-E5DE-46CA-AD27-47EBE280D636}" type="presOf" srcId="{C59269D0-92A5-481C-BA64-727AFB0DD545}" destId="{B37A5355-225B-4C6F-AED7-6C620F99EECC}" srcOrd="0" destOrd="0" presId="urn:microsoft.com/office/officeart/2005/8/layout/vList5"/>
    <dgm:cxn modelId="{F40F9561-0D4C-44CF-91EF-A92B1DBDE44B}" srcId="{F6FEADD9-F67D-41F5-BA4C-3C84956E7F46}" destId="{74EE5CD8-078F-4590-BF9C-A341A294A016}" srcOrd="0" destOrd="0" parTransId="{BB568D76-3363-43D3-B00C-3359A643216C}" sibTransId="{CF9FB981-E6ED-4440-AC98-4E4E2ABA2C55}"/>
    <dgm:cxn modelId="{5417F3DF-8CAE-4E6C-ADBB-ED6F50084B8E}" type="presOf" srcId="{D1776C8F-2B10-4075-8DF7-7F65AB725ED5}" destId="{F5034101-5B7D-4FE7-B47A-5A48CF39606B}" srcOrd="0" destOrd="0" presId="urn:microsoft.com/office/officeart/2005/8/layout/vList5"/>
    <dgm:cxn modelId="{9071FB3B-D26B-4384-BD1A-80C12C62D02C}" srcId="{AA046201-5C4D-445E-BF0B-5C6D2B0A1945}" destId="{C59269D0-92A5-481C-BA64-727AFB0DD545}" srcOrd="0" destOrd="0" parTransId="{312CC84D-092F-422A-AA24-A4619DBBB7BE}" sibTransId="{266DE8E8-1339-41C4-B9A7-6148496C7FA9}"/>
    <dgm:cxn modelId="{B8AF1086-D7BE-446F-9133-738B599E9A7D}" srcId="{F6FEADD9-F67D-41F5-BA4C-3C84956E7F46}" destId="{AA046201-5C4D-445E-BF0B-5C6D2B0A1945}" srcOrd="1" destOrd="0" parTransId="{FE92FC33-5E0F-4302-9E80-A69E8ACDDE56}" sibTransId="{40767EFF-7D52-4469-ACEE-7D28E67337E2}"/>
    <dgm:cxn modelId="{DBCA7E61-D822-40A0-A27A-D7E092386A0B}" type="presOf" srcId="{F6FEADD9-F67D-41F5-BA4C-3C84956E7F46}" destId="{AAE7A1E6-6847-453D-B55B-8A82BF138C1D}" srcOrd="0" destOrd="0" presId="urn:microsoft.com/office/officeart/2005/8/layout/vList5"/>
    <dgm:cxn modelId="{9A0DCB65-9DCB-4972-9768-1762E4116F3C}" type="presOf" srcId="{74EE5CD8-078F-4590-BF9C-A341A294A016}" destId="{7E429971-BC57-430F-BB25-C0574E5E39E3}" srcOrd="0" destOrd="0" presId="urn:microsoft.com/office/officeart/2005/8/layout/vList5"/>
    <dgm:cxn modelId="{63E4D827-0083-4625-9FD6-043D8D32091E}" srcId="{74EE5CD8-078F-4590-BF9C-A341A294A016}" destId="{1E4D3931-0DBD-4211-A24A-6AF364284B1E}" srcOrd="0" destOrd="0" parTransId="{FC93695B-FD0E-4353-B1FD-4328F4386DEC}" sibTransId="{CADAA3D9-7C63-4729-85B0-64C8AF644EEF}"/>
    <dgm:cxn modelId="{1D12F37E-DF42-400C-B5B5-A8FAF49EC0EC}" type="presOf" srcId="{1E4D3931-0DBD-4211-A24A-6AF364284B1E}" destId="{D54B1729-BC98-42C1-9C6C-D65DCBA4358F}" srcOrd="0" destOrd="0" presId="urn:microsoft.com/office/officeart/2005/8/layout/vList5"/>
    <dgm:cxn modelId="{AFF7133D-5E9D-4613-9299-006F9E49301B}" type="presOf" srcId="{AA046201-5C4D-445E-BF0B-5C6D2B0A1945}" destId="{C04276DC-EE64-470A-B8BC-09067B8045FA}" srcOrd="0" destOrd="0" presId="urn:microsoft.com/office/officeart/2005/8/layout/vList5"/>
    <dgm:cxn modelId="{1E18118B-9778-4714-A249-2B714D5427F7}" type="presParOf" srcId="{AAE7A1E6-6847-453D-B55B-8A82BF138C1D}" destId="{C4407577-18A2-46E0-8805-2838042EB67A}" srcOrd="0" destOrd="0" presId="urn:microsoft.com/office/officeart/2005/8/layout/vList5"/>
    <dgm:cxn modelId="{84152E8A-21A6-4CAF-BC09-47C13F4FFFB8}" type="presParOf" srcId="{C4407577-18A2-46E0-8805-2838042EB67A}" destId="{7E429971-BC57-430F-BB25-C0574E5E39E3}" srcOrd="0" destOrd="0" presId="urn:microsoft.com/office/officeart/2005/8/layout/vList5"/>
    <dgm:cxn modelId="{1D51832F-3B38-483B-8C08-BDD413206841}" type="presParOf" srcId="{C4407577-18A2-46E0-8805-2838042EB67A}" destId="{D54B1729-BC98-42C1-9C6C-D65DCBA4358F}" srcOrd="1" destOrd="0" presId="urn:microsoft.com/office/officeart/2005/8/layout/vList5"/>
    <dgm:cxn modelId="{F2BB24AB-7DB6-4F0F-92D8-664E0F322520}" type="presParOf" srcId="{AAE7A1E6-6847-453D-B55B-8A82BF138C1D}" destId="{AB8574CC-D4F2-4555-AEE3-F4EE58B11D03}" srcOrd="1" destOrd="0" presId="urn:microsoft.com/office/officeart/2005/8/layout/vList5"/>
    <dgm:cxn modelId="{3F47CC38-27AC-4E4E-92A2-FDE046382C80}" type="presParOf" srcId="{AAE7A1E6-6847-453D-B55B-8A82BF138C1D}" destId="{85B8F607-FDD8-476A-ADBE-E1250824F294}" srcOrd="2" destOrd="0" presId="urn:microsoft.com/office/officeart/2005/8/layout/vList5"/>
    <dgm:cxn modelId="{B4BBC5E0-69C0-4FD2-84A6-C47E62DEA28D}" type="presParOf" srcId="{85B8F607-FDD8-476A-ADBE-E1250824F294}" destId="{C04276DC-EE64-470A-B8BC-09067B8045FA}" srcOrd="0" destOrd="0" presId="urn:microsoft.com/office/officeart/2005/8/layout/vList5"/>
    <dgm:cxn modelId="{71B90C6E-E0F2-4EE1-8864-5914AAFA20A7}" type="presParOf" srcId="{85B8F607-FDD8-476A-ADBE-E1250824F294}" destId="{B37A5355-225B-4C6F-AED7-6C620F99EECC}" srcOrd="1" destOrd="0" presId="urn:microsoft.com/office/officeart/2005/8/layout/vList5"/>
    <dgm:cxn modelId="{E6DEED78-0C33-4D1D-A595-AFE4311369E4}" type="presParOf" srcId="{AAE7A1E6-6847-453D-B55B-8A82BF138C1D}" destId="{5ACAA866-A8A8-4183-97B5-CEEAB1525C60}" srcOrd="3" destOrd="0" presId="urn:microsoft.com/office/officeart/2005/8/layout/vList5"/>
    <dgm:cxn modelId="{FD2A22C3-24B0-4E4D-A3BC-79528D3FBC48}" type="presParOf" srcId="{AAE7A1E6-6847-453D-B55B-8A82BF138C1D}" destId="{477213BE-9E91-4950-8451-7F60796F47F4}" srcOrd="4" destOrd="0" presId="urn:microsoft.com/office/officeart/2005/8/layout/vList5"/>
    <dgm:cxn modelId="{2D9E3819-8AF8-4F78-AD5E-1D892BCE0381}" type="presParOf" srcId="{477213BE-9E91-4950-8451-7F60796F47F4}" destId="{F5034101-5B7D-4FE7-B47A-5A48CF39606B}" srcOrd="0" destOrd="0" presId="urn:microsoft.com/office/officeart/2005/8/layout/vList5"/>
    <dgm:cxn modelId="{5FD7E964-E46A-45B4-A545-5D657B6094BB}" type="presParOf" srcId="{477213BE-9E91-4950-8451-7F60796F47F4}" destId="{C7C3E6FD-D83F-4BDA-907E-B5EE041DA931}"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4B1729-BC98-42C1-9C6C-D65DCBA4358F}">
      <dsp:nvSpPr>
        <dsp:cNvPr id="0" name=""/>
        <dsp:cNvSpPr/>
      </dsp:nvSpPr>
      <dsp:spPr>
        <a:xfrm rot="5400000">
          <a:off x="3066871" y="-1848315"/>
          <a:ext cx="1047750" cy="5010287"/>
        </a:xfrm>
        <a:prstGeom prst="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80988" lvl="1" indent="-280988" algn="l" defTabSz="1422400">
            <a:lnSpc>
              <a:spcPct val="90000"/>
            </a:lnSpc>
            <a:spcBef>
              <a:spcPct val="0"/>
            </a:spcBef>
            <a:spcAft>
              <a:spcPct val="15000"/>
            </a:spcAft>
            <a:buChar char="••"/>
          </a:pPr>
          <a:r>
            <a:rPr lang="en-US" sz="3200" kern="1200" dirty="0" smtClean="0">
              <a:effectLst>
                <a:outerShdw blurRad="38100" dist="38100" dir="2700000" algn="tl">
                  <a:srgbClr val="000000">
                    <a:alpha val="43137"/>
                  </a:srgbClr>
                </a:outerShdw>
              </a:effectLst>
            </a:rPr>
            <a:t>Wireless at each </a:t>
          </a:r>
          <a:r>
            <a:rPr lang="en-US" sz="3200" kern="1200" dirty="0" smtClean="0">
              <a:effectLst>
                <a:outerShdw blurRad="38100" dist="38100" dir="2700000" algn="tl">
                  <a:srgbClr val="000000">
                    <a:alpha val="43137"/>
                  </a:srgbClr>
                </a:outerShdw>
              </a:effectLst>
            </a:rPr>
            <a:t>building/ Infrastructure upgrades</a:t>
          </a:r>
          <a:endParaRPr lang="en-US" sz="3200" kern="1200" dirty="0">
            <a:effectLst>
              <a:outerShdw blurRad="38100" dist="38100" dir="2700000" algn="tl">
                <a:srgbClr val="000000">
                  <a:alpha val="43137"/>
                </a:srgbClr>
              </a:outerShdw>
            </a:effectLst>
          </a:endParaRPr>
        </a:p>
      </dsp:txBody>
      <dsp:txXfrm rot="-5400000">
        <a:off x="1085603" y="132953"/>
        <a:ext cx="5010287" cy="1047750"/>
      </dsp:txXfrm>
    </dsp:sp>
    <dsp:sp modelId="{7E429971-BC57-430F-BB25-C0574E5E39E3}">
      <dsp:nvSpPr>
        <dsp:cNvPr id="0" name=""/>
        <dsp:cNvSpPr/>
      </dsp:nvSpPr>
      <dsp:spPr>
        <a:xfrm>
          <a:off x="109" y="0"/>
          <a:ext cx="1085492" cy="1309687"/>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kern="1200" smtClean="0"/>
            <a:t>1</a:t>
          </a:r>
          <a:endParaRPr lang="en-US" sz="4400" kern="1200" dirty="0"/>
        </a:p>
      </dsp:txBody>
      <dsp:txXfrm>
        <a:off x="53098" y="52989"/>
        <a:ext cx="979514" cy="1203709"/>
      </dsp:txXfrm>
    </dsp:sp>
    <dsp:sp modelId="{B37A5355-225B-4C6F-AED7-6C620F99EECC}">
      <dsp:nvSpPr>
        <dsp:cNvPr id="0" name=""/>
        <dsp:cNvSpPr/>
      </dsp:nvSpPr>
      <dsp:spPr>
        <a:xfrm rot="5400000">
          <a:off x="3066871" y="-473143"/>
          <a:ext cx="1047750" cy="5010287"/>
        </a:xfrm>
        <a:prstGeom prst="rect">
          <a:avLst/>
        </a:prstGeom>
        <a:solidFill>
          <a:schemeClr val="accent3">
            <a:tint val="40000"/>
            <a:alpha val="90000"/>
            <a:hueOff val="5358425"/>
            <a:satOff val="-6896"/>
            <a:lumOff val="-537"/>
            <a:alphaOff val="0"/>
          </a:schemeClr>
        </a:solidFill>
        <a:ln w="9525" cap="flat" cmpd="sng" algn="ctr">
          <a:solidFill>
            <a:schemeClr val="accent3">
              <a:tint val="40000"/>
              <a:alpha val="90000"/>
              <a:hueOff val="5358425"/>
              <a:satOff val="-6896"/>
              <a:lumOff val="-537"/>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smtClean="0">
              <a:effectLst>
                <a:outerShdw blurRad="38100" dist="38100" dir="2700000" algn="tl">
                  <a:srgbClr val="000000">
                    <a:alpha val="43137"/>
                  </a:srgbClr>
                </a:outerShdw>
              </a:effectLst>
            </a:rPr>
            <a:t>LCD Projectors in some buildings</a:t>
          </a:r>
          <a:endParaRPr lang="en-US" sz="3200" kern="1200" dirty="0">
            <a:effectLst>
              <a:outerShdw blurRad="38100" dist="38100" dir="2700000" algn="tl">
                <a:srgbClr val="000000">
                  <a:alpha val="43137"/>
                </a:srgbClr>
              </a:outerShdw>
            </a:effectLst>
          </a:endParaRPr>
        </a:p>
      </dsp:txBody>
      <dsp:txXfrm rot="-5400000">
        <a:off x="1085603" y="1508125"/>
        <a:ext cx="5010287" cy="1047750"/>
      </dsp:txXfrm>
    </dsp:sp>
    <dsp:sp modelId="{C04276DC-EE64-470A-B8BC-09067B8045FA}">
      <dsp:nvSpPr>
        <dsp:cNvPr id="0" name=""/>
        <dsp:cNvSpPr/>
      </dsp:nvSpPr>
      <dsp:spPr>
        <a:xfrm>
          <a:off x="109" y="1377156"/>
          <a:ext cx="1085492" cy="1309687"/>
        </a:xfrm>
        <a:prstGeom prst="roundRect">
          <a:avLst/>
        </a:prstGeom>
        <a:gradFill rotWithShape="0">
          <a:gsLst>
            <a:gs pos="0">
              <a:schemeClr val="accent3">
                <a:hueOff val="5625132"/>
                <a:satOff val="-8440"/>
                <a:lumOff val="-1373"/>
                <a:alphaOff val="0"/>
                <a:shade val="51000"/>
                <a:satMod val="130000"/>
              </a:schemeClr>
            </a:gs>
            <a:gs pos="80000">
              <a:schemeClr val="accent3">
                <a:hueOff val="5625132"/>
                <a:satOff val="-8440"/>
                <a:lumOff val="-1373"/>
                <a:alphaOff val="0"/>
                <a:shade val="93000"/>
                <a:satMod val="130000"/>
              </a:schemeClr>
            </a:gs>
            <a:gs pos="100000">
              <a:schemeClr val="accent3">
                <a:hueOff val="5625132"/>
                <a:satOff val="-8440"/>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kern="1200" smtClean="0"/>
            <a:t>2</a:t>
          </a:r>
          <a:endParaRPr lang="en-US" sz="4400" kern="1200" dirty="0"/>
        </a:p>
      </dsp:txBody>
      <dsp:txXfrm>
        <a:off x="53098" y="1430145"/>
        <a:ext cx="979514" cy="1203709"/>
      </dsp:txXfrm>
    </dsp:sp>
    <dsp:sp modelId="{C7C3E6FD-D83F-4BDA-907E-B5EE041DA931}">
      <dsp:nvSpPr>
        <dsp:cNvPr id="0" name=""/>
        <dsp:cNvSpPr/>
      </dsp:nvSpPr>
      <dsp:spPr>
        <a:xfrm rot="5400000">
          <a:off x="3066871" y="902028"/>
          <a:ext cx="1047750" cy="5010287"/>
        </a:xfrm>
        <a:prstGeom prst="rect">
          <a:avLst/>
        </a:prstGeom>
        <a:solidFill>
          <a:schemeClr val="accent3">
            <a:tint val="40000"/>
            <a:alpha val="90000"/>
            <a:hueOff val="10716850"/>
            <a:satOff val="-13793"/>
            <a:lumOff val="-1075"/>
            <a:alphaOff val="0"/>
          </a:schemeClr>
        </a:solidFill>
        <a:ln w="9525" cap="flat" cmpd="sng" algn="ctr">
          <a:solidFill>
            <a:schemeClr val="accent3">
              <a:tint val="40000"/>
              <a:alpha val="90000"/>
              <a:hueOff val="10716850"/>
              <a:satOff val="-13793"/>
              <a:lumOff val="-1075"/>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smtClean="0">
              <a:effectLst>
                <a:outerShdw blurRad="38100" dist="38100" dir="2700000" algn="tl">
                  <a:srgbClr val="000000">
                    <a:alpha val="43137"/>
                  </a:srgbClr>
                </a:outerShdw>
              </a:effectLst>
            </a:rPr>
            <a:t>Interactivity/Engagement to Achieve Higher Order Thinking</a:t>
          </a:r>
          <a:endParaRPr lang="en-US" sz="3200" kern="1200" dirty="0">
            <a:effectLst>
              <a:outerShdw blurRad="38100" dist="38100" dir="2700000" algn="tl">
                <a:srgbClr val="000000">
                  <a:alpha val="43137"/>
                </a:srgbClr>
              </a:outerShdw>
            </a:effectLst>
          </a:endParaRPr>
        </a:p>
      </dsp:txBody>
      <dsp:txXfrm rot="-5400000">
        <a:off x="1085603" y="2883296"/>
        <a:ext cx="5010287" cy="1047750"/>
      </dsp:txXfrm>
    </dsp:sp>
    <dsp:sp modelId="{F5034101-5B7D-4FE7-B47A-5A48CF39606B}">
      <dsp:nvSpPr>
        <dsp:cNvPr id="0" name=""/>
        <dsp:cNvSpPr/>
      </dsp:nvSpPr>
      <dsp:spPr>
        <a:xfrm>
          <a:off x="109" y="2752328"/>
          <a:ext cx="1085492" cy="1309687"/>
        </a:xfrm>
        <a:prstGeom prst="roundRect">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kern="1200" smtClean="0"/>
            <a:t>3</a:t>
          </a:r>
          <a:endParaRPr lang="en-US" sz="4400" kern="1200" dirty="0"/>
        </a:p>
      </dsp:txBody>
      <dsp:txXfrm>
        <a:off x="53098" y="2805317"/>
        <a:ext cx="979514" cy="1203709"/>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2/7/2012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2135994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2/7/2012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8894971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dirty="0" smtClean="0"/>
          </a:p>
        </p:txBody>
      </p:sp>
      <p:sp>
        <p:nvSpPr>
          <p:cNvPr id="4" name="Slide Number Placeholder 3"/>
          <p:cNvSpPr>
            <a:spLocks noGrp="1"/>
          </p:cNvSpPr>
          <p:nvPr>
            <p:ph type="sldNum" sz="quarter" idx="10"/>
          </p:nvPr>
        </p:nvSpPr>
        <p:spPr/>
        <p:txBody>
          <a:bodyPr/>
          <a:lstStyle/>
          <a:p>
            <a:fld id="{EC6EAC7D-5A89-47C2-8ABA-56C9C2DEF7A4}"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5</a:t>
            </a:fld>
            <a:endParaRPr lang="en-US" dirty="0"/>
          </a:p>
        </p:txBody>
      </p:sp>
    </p:spTree>
    <p:extLst>
      <p:ext uri="{BB962C8B-B14F-4D97-AF65-F5344CB8AC3E}">
        <p14:creationId xmlns:p14="http://schemas.microsoft.com/office/powerpoint/2010/main" val="15124477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2880">
            <a:noAutofit/>
          </a:bodyPr>
          <a:lstStyle/>
          <a:p>
            <a:pPr marL="228600" marR="0" indent="-228600" algn="l" defTabSz="914400" rtl="0" eaLnBrk="1" fontAlgn="auto" latinLnBrk="0" hangingPunct="1">
              <a:lnSpc>
                <a:spcPct val="100000"/>
              </a:lnSpc>
              <a:spcBef>
                <a:spcPts val="0"/>
              </a:spcBef>
              <a:spcAft>
                <a:spcPts val="0"/>
              </a:spcAft>
              <a:buClrTx/>
              <a:buSzTx/>
              <a:buFont typeface="+mj-lt"/>
              <a:buNone/>
              <a:tabLst/>
              <a:defRPr/>
            </a:pPr>
            <a:r>
              <a:rPr lang="en-US" sz="1200" dirty="0" smtClean="0"/>
              <a:t>This is another option</a:t>
            </a:r>
            <a:r>
              <a:rPr lang="en-US" sz="1200" baseline="0" dirty="0" smtClean="0"/>
              <a:t> for an Overview slide.</a:t>
            </a:r>
            <a:endParaRPr lang="en-US" sz="1200" dirty="0" smtClean="0"/>
          </a:p>
          <a:p>
            <a:pPr marL="228600" indent="-228600">
              <a:buFont typeface="+mj-lt"/>
              <a:buNone/>
            </a:pPr>
            <a:endParaRPr lang="en-US" sz="1200" dirty="0"/>
          </a:p>
        </p:txBody>
      </p:sp>
      <p:sp>
        <p:nvSpPr>
          <p:cNvPr id="5" name="Slide Image Placeholder 4"/>
          <p:cNvSpPr>
            <a:spLocks noGrp="1" noRot="1" noChangeAspect="1"/>
          </p:cNvSpPr>
          <p:nvPr>
            <p:ph type="sldImg"/>
          </p:nvPr>
        </p:nvSpPr>
        <p:spPr>
          <a:xfrm>
            <a:off x="539750" y="503238"/>
            <a:ext cx="3143250" cy="2359025"/>
          </a:xfr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3"/>
          <p:cNvSpPr>
            <a:spLocks noGrp="1" noChangeArrowheads="1"/>
          </p:cNvSpPr>
          <p:nvPr>
            <p:ph type="hdr" sz="quarter"/>
          </p:nvPr>
        </p:nvSpPr>
        <p:spPr>
          <a:noFill/>
        </p:spPr>
        <p:txBody>
          <a:bodyPr/>
          <a:lstStyle/>
          <a:p>
            <a:r>
              <a:rPr lang="en-US" smtClean="0"/>
              <a:t>Microsoft </a:t>
            </a:r>
            <a:r>
              <a:rPr lang="en-US" b="1" smtClean="0"/>
              <a:t>Engineering Excellence</a:t>
            </a:r>
            <a:endParaRPr lang="en-US" smtClean="0"/>
          </a:p>
        </p:txBody>
      </p:sp>
      <p:sp>
        <p:nvSpPr>
          <p:cNvPr id="47107" name="Rectangle 25"/>
          <p:cNvSpPr>
            <a:spLocks noGrp="1" noChangeArrowheads="1"/>
          </p:cNvSpPr>
          <p:nvPr>
            <p:ph type="ftr" sz="quarter" idx="4"/>
          </p:nvPr>
        </p:nvSpPr>
        <p:spPr>
          <a:noFill/>
        </p:spPr>
        <p:txBody>
          <a:bodyPr/>
          <a:lstStyle/>
          <a:p>
            <a:r>
              <a:rPr lang="en-US" smtClean="0"/>
              <a:t>Microsoft Confidential</a:t>
            </a:r>
          </a:p>
        </p:txBody>
      </p:sp>
      <p:sp>
        <p:nvSpPr>
          <p:cNvPr id="47108" name="Rectangle 26"/>
          <p:cNvSpPr>
            <a:spLocks noGrp="1" noChangeArrowheads="1"/>
          </p:cNvSpPr>
          <p:nvPr>
            <p:ph type="sldNum" sz="quarter" idx="5"/>
          </p:nvPr>
        </p:nvSpPr>
        <p:spPr>
          <a:noFill/>
        </p:spPr>
        <p:txBody>
          <a:bodyPr/>
          <a:lstStyle/>
          <a:p>
            <a:fld id="{ED19570C-A909-40C0-B9F8-7AD3BA2C3C56}" type="slidenum">
              <a:rPr lang="en-US" smtClean="0"/>
              <a:pPr/>
              <a:t>9</a:t>
            </a:fld>
            <a:endParaRPr lang="en-US" smtClean="0"/>
          </a:p>
        </p:txBody>
      </p:sp>
      <p:sp>
        <p:nvSpPr>
          <p:cNvPr id="47109" name="Rectangle 2"/>
          <p:cNvSpPr>
            <a:spLocks noGrp="1" noRot="1" noChangeAspect="1" noChangeArrowheads="1" noTextEdit="1"/>
          </p:cNvSpPr>
          <p:nvPr>
            <p:ph type="sldImg"/>
          </p:nvPr>
        </p:nvSpPr>
        <p:spPr>
          <a:xfrm>
            <a:off x="1143000" y="450850"/>
            <a:ext cx="4572000" cy="3429000"/>
          </a:xfrm>
          <a:ln/>
        </p:spPr>
      </p:sp>
      <p:sp>
        <p:nvSpPr>
          <p:cNvPr id="47110" name="Rectangle 3"/>
          <p:cNvSpPr>
            <a:spLocks noGrp="1" noChangeArrowheads="1"/>
          </p:cNvSpPr>
          <p:nvPr>
            <p:ph type="body" idx="1"/>
          </p:nvPr>
        </p:nvSpPr>
        <p:spPr>
          <a:xfrm>
            <a:off x="307492" y="4130103"/>
            <a:ext cx="6261652" cy="4593861"/>
          </a:xfrm>
          <a:noFill/>
          <a:ln/>
        </p:spPr>
        <p:txBody>
          <a:bodyPr/>
          <a:lstStyle/>
          <a:p>
            <a:pPr>
              <a:lnSpc>
                <a:spcPct val="80000"/>
              </a:lnSpc>
              <a:buFontTx/>
              <a:buNone/>
            </a:pPr>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10</a:t>
            </a:fld>
            <a:endParaRPr lang="en-US" dirty="0"/>
          </a:p>
        </p:txBody>
      </p:sp>
    </p:spTree>
    <p:extLst>
      <p:ext uri="{BB962C8B-B14F-4D97-AF65-F5344CB8AC3E}">
        <p14:creationId xmlns:p14="http://schemas.microsoft.com/office/powerpoint/2010/main" val="12831570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EC6EAC7D-5A89-47C2-8ABA-56C9C2DEF7A4}"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355600"/>
            <a:ext cx="8194675"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73100" y="1497013"/>
            <a:ext cx="3975100" cy="4759325"/>
          </a:xfrm>
        </p:spPr>
        <p:txBody>
          <a:bodyPr/>
          <a:lstStyle>
            <a:lvl4pPr>
              <a:defRPr baseline="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Text Placeholder 3"/>
          <p:cNvSpPr>
            <a:spLocks noGrp="1"/>
          </p:cNvSpPr>
          <p:nvPr>
            <p:ph type="body" sz="half" idx="2"/>
          </p:nvPr>
        </p:nvSpPr>
        <p:spPr>
          <a:xfrm>
            <a:off x="4937760" y="1497013"/>
            <a:ext cx="3977640" cy="4759325"/>
          </a:xfrm>
        </p:spPr>
        <p:txBody>
          <a:bodyPr/>
          <a:lstStyle>
            <a:lvl4pPr>
              <a:defRPr baseline="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2/7/2012</a:t>
            </a:fld>
            <a:endParaRPr lang="en-US" dirty="0"/>
          </a:p>
        </p:txBody>
      </p:sp>
      <p:sp>
        <p:nvSpPr>
          <p:cNvPr id="6" name="Footer Placeholder 4"/>
          <p:cNvSpPr>
            <a:spLocks noGrp="1"/>
          </p:cNvSpPr>
          <p:nvPr>
            <p:ph type="ftr" sz="quarter" idx="11"/>
          </p:nvPr>
        </p:nvSpPr>
        <p:spPr>
          <a:xfrm>
            <a:off x="3352800" y="6356350"/>
            <a:ext cx="2895600" cy="365125"/>
          </a:xfrm>
        </p:spPr>
        <p:txBody>
          <a:bodyPr/>
          <a:lstStyle/>
          <a:p>
            <a:endParaRPr lang="en-US" dirty="0"/>
          </a:p>
        </p:txBody>
      </p:sp>
      <p:sp>
        <p:nvSpPr>
          <p:cNvPr id="7"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2/7/2012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2/7/2012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2/7/2012</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2/7/2012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2/7/2012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2/7/2012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2/7/2012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2/7/2012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2/7/2012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2/7/2012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2/7/2012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2/7/2012</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62" r:id="rId10"/>
    <p:sldLayoutId id="2147483654" r:id="rId11"/>
    <p:sldLayoutId id="2147483655" r:id="rId12"/>
    <p:sldLayoutId id="2147483663" r:id="rId13"/>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6.jpeg"/><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microsoft.com/office/2007/relationships/media" Target="../media/media1.wmv"/><Relationship Id="rId7" Type="http://schemas.openxmlformats.org/officeDocument/2006/relationships/image" Target="../media/image7.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notesSlide" Target="../notesSlides/notesSlide3.xml"/><Relationship Id="rId5" Type="http://schemas.openxmlformats.org/officeDocument/2006/relationships/slideLayout" Target="../slideLayouts/slideLayout3.xml"/><Relationship Id="rId4" Type="http://schemas.openxmlformats.org/officeDocument/2006/relationships/video" Target="../media/media1.wmv"/></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0.xml"/><Relationship Id="rId1" Type="http://schemas.openxmlformats.org/officeDocument/2006/relationships/tags" Target="../tags/tag9.xml"/><Relationship Id="rId5" Type="http://schemas.openxmlformats.org/officeDocument/2006/relationships/image" Target="../media/image8.jpe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hyperlink" Target="http://www.netc.org/focus/examples/projec.php" TargetMode="External"/><Relationship Id="rId7" Type="http://schemas.openxmlformats.org/officeDocument/2006/relationships/hyperlink" Target="http://www.edutopia.org/technology-integration-introduction" TargetMode="External"/><Relationship Id="rId2" Type="http://schemas.openxmlformats.org/officeDocument/2006/relationships/hyperlink" Target="http://www.rememberanything.com/benefits-of-technology-in-the-classroom/" TargetMode="External"/><Relationship Id="rId1" Type="http://schemas.openxmlformats.org/officeDocument/2006/relationships/slideLayout" Target="../slideLayouts/slideLayout3.xml"/><Relationship Id="rId6" Type="http://schemas.openxmlformats.org/officeDocument/2006/relationships/hyperlink" Target="http://www.educationworld.com/a_tech/tech/tech056.shtml" TargetMode="External"/><Relationship Id="rId5" Type="http://schemas.openxmlformats.org/officeDocument/2006/relationships/hyperlink" Target="http://edweb.sdsu.edu/courses/edtec596r/students/Simmons/Simmons.html" TargetMode="External"/><Relationship Id="rId4" Type="http://schemas.openxmlformats.org/officeDocument/2006/relationships/hyperlink" Target="http://www2.ed.gov/pubs/EdReformStudies/EdTech/index.html" TargetMode="Externa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lstStyle/>
          <a:p>
            <a:r>
              <a:rPr lang="en-US" dirty="0" smtClean="0"/>
              <a:t>Elementary Equity Plan</a:t>
            </a:r>
            <a:endParaRPr lang="en-US" dirty="0"/>
          </a:p>
        </p:txBody>
      </p:sp>
      <p:sp>
        <p:nvSpPr>
          <p:cNvPr id="3" name="Subtitle 2"/>
          <p:cNvSpPr>
            <a:spLocks noGrp="1"/>
          </p:cNvSpPr>
          <p:nvPr>
            <p:ph type="subTitle" idx="1"/>
            <p:custDataLst>
              <p:tags r:id="rId3"/>
            </p:custDataLst>
          </p:nvPr>
        </p:nvSpPr>
        <p:spPr/>
        <p:txBody>
          <a:bodyPr>
            <a:normAutofit/>
          </a:bodyPr>
          <a:lstStyle/>
          <a:p>
            <a:r>
              <a:rPr lang="en-US" sz="2400" dirty="0" smtClean="0">
                <a:latin typeface="+mn-lt"/>
              </a:rPr>
              <a:t>Chris Bigger</a:t>
            </a:r>
          </a:p>
          <a:p>
            <a:r>
              <a:rPr lang="en-US" sz="2400" dirty="0" smtClean="0">
                <a:latin typeface="+mn-lt"/>
              </a:rPr>
              <a:t>Christine Wolgemuth</a:t>
            </a:r>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5400"/>
            <a:ext cx="8077200" cy="1143000"/>
          </a:xfrm>
        </p:spPr>
        <p:txBody>
          <a:bodyPr/>
          <a:lstStyle/>
          <a:p>
            <a:r>
              <a:rPr lang="en-US" dirty="0" smtClean="0"/>
              <a:t>Student Survey Results</a:t>
            </a:r>
            <a:endParaRPr lang="en-US" dirty="0"/>
          </a:p>
        </p:txBody>
      </p:sp>
      <p:pic>
        <p:nvPicPr>
          <p:cNvPr id="4" name="Picture 2"/>
          <p:cNvPicPr>
            <a:picLocks noGrp="1" noChangeAspect="1" noChangeArrowheads="1"/>
          </p:cNvPicPr>
          <p:nvPr>
            <p:ph idx="1"/>
          </p:nvPr>
        </p:nvPicPr>
        <p:blipFill>
          <a:blip r:embed="rId3" cstate="email">
            <a:extLst>
              <a:ext uri="{28A0092B-C50C-407E-A947-70E740481C1C}">
                <a14:useLocalDpi xmlns:a14="http://schemas.microsoft.com/office/drawing/2010/main" val="0"/>
              </a:ext>
            </a:extLst>
          </a:blip>
          <a:srcRect/>
          <a:stretch>
            <a:fillRect/>
          </a:stretch>
        </p:blipFill>
        <p:spPr bwMode="auto">
          <a:xfrm>
            <a:off x="2057400" y="1143000"/>
            <a:ext cx="5509666"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066800" y="6183868"/>
            <a:ext cx="4192751" cy="369332"/>
          </a:xfrm>
          <a:prstGeom prst="rect">
            <a:avLst/>
          </a:prstGeom>
          <a:noFill/>
        </p:spPr>
        <p:txBody>
          <a:bodyPr wrap="none" rtlCol="0">
            <a:spAutoFit/>
          </a:bodyPr>
          <a:lstStyle/>
          <a:p>
            <a:r>
              <a:rPr lang="en-US" dirty="0" smtClean="0"/>
              <a:t>Grades 3 – 5, 846 CASD students surveyed.</a:t>
            </a:r>
            <a:endParaRPr lang="en-US" dirty="0"/>
          </a:p>
        </p:txBody>
      </p:sp>
    </p:spTree>
    <p:extLst>
      <p:ext uri="{BB962C8B-B14F-4D97-AF65-F5344CB8AC3E}">
        <p14:creationId xmlns:p14="http://schemas.microsoft.com/office/powerpoint/2010/main" val="3366657620"/>
      </p:ext>
    </p:extLst>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 for Project</a:t>
            </a:r>
            <a:endParaRPr lang="en-US" dirty="0"/>
          </a:p>
        </p:txBody>
      </p:sp>
      <p:sp>
        <p:nvSpPr>
          <p:cNvPr id="3" name="Content Placeholder 2"/>
          <p:cNvSpPr>
            <a:spLocks noGrp="1"/>
          </p:cNvSpPr>
          <p:nvPr>
            <p:ph idx="1"/>
          </p:nvPr>
        </p:nvSpPr>
        <p:spPr/>
        <p:txBody>
          <a:bodyPr/>
          <a:lstStyle/>
          <a:p>
            <a:r>
              <a:rPr lang="en-US" dirty="0" smtClean="0"/>
              <a:t>$1.2M</a:t>
            </a:r>
          </a:p>
          <a:p>
            <a:pPr marL="0" indent="0">
              <a:buNone/>
            </a:pPr>
            <a:r>
              <a:rPr lang="en-US" dirty="0" smtClean="0"/>
              <a:t>Includes:</a:t>
            </a:r>
          </a:p>
          <a:p>
            <a:r>
              <a:rPr lang="en-US" dirty="0" smtClean="0"/>
              <a:t>Classroom projectors</a:t>
            </a:r>
          </a:p>
          <a:p>
            <a:r>
              <a:rPr lang="en-US" dirty="0" smtClean="0"/>
              <a:t>Wireless in buildings</a:t>
            </a:r>
          </a:p>
          <a:p>
            <a:r>
              <a:rPr lang="en-US" dirty="0" smtClean="0"/>
              <a:t>Network upgrades (switches)</a:t>
            </a:r>
          </a:p>
          <a:p>
            <a:r>
              <a:rPr lang="en-US" dirty="0" smtClean="0"/>
              <a:t>SMART Boards, mounts, and cables</a:t>
            </a:r>
          </a:p>
          <a:p>
            <a:pPr marL="0" indent="0">
              <a:buNone/>
            </a:pPr>
            <a:endParaRPr lang="en-US" dirty="0"/>
          </a:p>
        </p:txBody>
      </p:sp>
    </p:spTree>
    <p:extLst>
      <p:ext uri="{BB962C8B-B14F-4D97-AF65-F5344CB8AC3E}">
        <p14:creationId xmlns:p14="http://schemas.microsoft.com/office/powerpoint/2010/main" val="2270985609"/>
      </p:ext>
    </p:extLst>
  </p:cSld>
  <p:clrMapOvr>
    <a:masterClrMapping/>
  </p:clrMapOvr>
  <p:transition spd="slow">
    <p:wipe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Budget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Our current budget allows for $307,000 in equipment replacement and $34,000 for new equipment each year.</a:t>
            </a:r>
          </a:p>
          <a:p>
            <a:pPr marL="0" indent="0">
              <a:buNone/>
            </a:pPr>
            <a:endParaRPr lang="en-US" dirty="0" smtClean="0"/>
          </a:p>
          <a:p>
            <a:pPr marL="0" indent="0">
              <a:buNone/>
            </a:pPr>
            <a:r>
              <a:rPr lang="en-US" i="1" dirty="0" smtClean="0"/>
              <a:t>How is that spent?</a:t>
            </a:r>
          </a:p>
          <a:p>
            <a:pPr marL="0" indent="0">
              <a:buNone/>
            </a:pPr>
            <a:endParaRPr lang="en-US" dirty="0"/>
          </a:p>
          <a:p>
            <a:r>
              <a:rPr lang="en-US" dirty="0" smtClean="0"/>
              <a:t>It is used for our District replacement cycle and covers the replacement of computers, student laptops for mobile carts, laptops for teachers and infrastructure upgrades.</a:t>
            </a:r>
          </a:p>
        </p:txBody>
      </p:sp>
    </p:spTree>
    <p:extLst>
      <p:ext uri="{BB962C8B-B14F-4D97-AF65-F5344CB8AC3E}">
        <p14:creationId xmlns:p14="http://schemas.microsoft.com/office/powerpoint/2010/main" val="869811465"/>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838200" y="306168"/>
            <a:ext cx="8077200" cy="1143000"/>
          </a:xfrm>
        </p:spPr>
        <p:txBody>
          <a:bodyPr/>
          <a:lstStyle/>
          <a:p>
            <a:r>
              <a:rPr lang="en-US" dirty="0" smtClean="0"/>
              <a:t>Technology Data</a:t>
            </a:r>
            <a:endParaRPr lang="en-US"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295988434"/>
              </p:ext>
            </p:extLst>
          </p:nvPr>
        </p:nvGraphicFramePr>
        <p:xfrm>
          <a:off x="1524000" y="2133602"/>
          <a:ext cx="4800600" cy="1625344"/>
        </p:xfrm>
        <a:graphic>
          <a:graphicData uri="http://schemas.openxmlformats.org/drawingml/2006/table">
            <a:tbl>
              <a:tblPr firstRow="1" firstCol="1" bandRow="1">
                <a:tableStyleId>{5C22544A-7EE6-4342-B048-85BDC9FD1C3A}</a:tableStyleId>
              </a:tblPr>
              <a:tblGrid>
                <a:gridCol w="857250"/>
                <a:gridCol w="600075"/>
                <a:gridCol w="600075"/>
                <a:gridCol w="685800"/>
                <a:gridCol w="685800"/>
                <a:gridCol w="685800"/>
                <a:gridCol w="685800"/>
              </a:tblGrid>
              <a:tr h="274706">
                <a:tc>
                  <a:txBody>
                    <a:bodyPr/>
                    <a:lstStyle/>
                    <a:p>
                      <a:pPr marL="0" marR="0">
                        <a:lnSpc>
                          <a:spcPct val="115000"/>
                        </a:lnSpc>
                        <a:spcBef>
                          <a:spcPts val="0"/>
                        </a:spcBef>
                        <a:spcAft>
                          <a:spcPts val="0"/>
                        </a:spcAft>
                      </a:pPr>
                      <a:r>
                        <a:rPr lang="en-US" sz="1000" dirty="0">
                          <a:effectLst/>
                        </a:rPr>
                        <a:t> </a:t>
                      </a:r>
                      <a:endParaRPr lang="en-US" sz="1100" dirty="0">
                        <a:effectLst/>
                        <a:latin typeface="Calibri"/>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200">
                          <a:effectLst/>
                        </a:rPr>
                        <a:t>CASD</a:t>
                      </a:r>
                      <a:endParaRPr lang="en-US" sz="110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200">
                          <a:effectLst/>
                        </a:rPr>
                        <a:t>HS</a:t>
                      </a:r>
                      <a:endParaRPr lang="en-US" sz="110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200">
                          <a:effectLst/>
                        </a:rPr>
                        <a:t>JR</a:t>
                      </a:r>
                      <a:endParaRPr lang="en-US" sz="110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200">
                          <a:effectLst/>
                        </a:rPr>
                        <a:t>MS</a:t>
                      </a:r>
                      <a:endParaRPr lang="en-US" sz="110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200">
                          <a:effectLst/>
                        </a:rPr>
                        <a:t>E1</a:t>
                      </a:r>
                      <a:endParaRPr lang="en-US" sz="110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200">
                          <a:effectLst/>
                        </a:rPr>
                        <a:t>Totals</a:t>
                      </a:r>
                      <a:endParaRPr lang="en-US" sz="1100">
                        <a:effectLst/>
                        <a:latin typeface="Calibri"/>
                        <a:ea typeface="Times New Roman"/>
                        <a:cs typeface="Times New Roman"/>
                      </a:endParaRPr>
                    </a:p>
                  </a:txBody>
                  <a:tcPr marL="68580" marR="68580" marT="0" marB="0" anchor="ctr"/>
                </a:tc>
              </a:tr>
              <a:tr h="274706">
                <a:tc>
                  <a:txBody>
                    <a:bodyPr/>
                    <a:lstStyle/>
                    <a:p>
                      <a:pPr marL="0" marR="0">
                        <a:lnSpc>
                          <a:spcPct val="115000"/>
                        </a:lnSpc>
                        <a:spcBef>
                          <a:spcPts val="0"/>
                        </a:spcBef>
                        <a:spcAft>
                          <a:spcPts val="0"/>
                        </a:spcAft>
                      </a:pPr>
                      <a:r>
                        <a:rPr lang="en-US" sz="1200">
                          <a:effectLst/>
                        </a:rPr>
                        <a:t>Laptop</a:t>
                      </a:r>
                      <a:endParaRPr lang="en-US" sz="110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dirty="0">
                          <a:effectLst/>
                        </a:rPr>
                        <a:t>426</a:t>
                      </a:r>
                      <a:endParaRPr lang="en-US" sz="1400" dirty="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a:effectLst/>
                        </a:rPr>
                        <a:t>400</a:t>
                      </a:r>
                      <a:endParaRPr lang="en-US" sz="140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a:effectLst/>
                        </a:rPr>
                        <a:t>281</a:t>
                      </a:r>
                      <a:endParaRPr lang="en-US" sz="140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a:effectLst/>
                        </a:rPr>
                        <a:t>226</a:t>
                      </a:r>
                      <a:endParaRPr lang="en-US" sz="140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a:effectLst/>
                        </a:rPr>
                        <a:t>864</a:t>
                      </a:r>
                      <a:endParaRPr lang="en-US" sz="140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a:effectLst/>
                        </a:rPr>
                        <a:t>2197</a:t>
                      </a:r>
                      <a:endParaRPr lang="en-US" sz="1400">
                        <a:effectLst/>
                        <a:latin typeface="Calibri"/>
                        <a:ea typeface="Times New Roman"/>
                        <a:cs typeface="Times New Roman"/>
                      </a:endParaRPr>
                    </a:p>
                  </a:txBody>
                  <a:tcPr marL="68580" marR="68580" marT="0" marB="0" anchor="ctr"/>
                </a:tc>
              </a:tr>
              <a:tr h="274706">
                <a:tc>
                  <a:txBody>
                    <a:bodyPr/>
                    <a:lstStyle/>
                    <a:p>
                      <a:pPr marL="0" marR="0">
                        <a:lnSpc>
                          <a:spcPct val="115000"/>
                        </a:lnSpc>
                        <a:spcBef>
                          <a:spcPts val="0"/>
                        </a:spcBef>
                        <a:spcAft>
                          <a:spcPts val="0"/>
                        </a:spcAft>
                      </a:pPr>
                      <a:r>
                        <a:rPr lang="en-US" sz="1200">
                          <a:effectLst/>
                        </a:rPr>
                        <a:t>Desktop</a:t>
                      </a:r>
                      <a:endParaRPr lang="en-US" sz="110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a:effectLst/>
                        </a:rPr>
                        <a:t>333</a:t>
                      </a:r>
                      <a:endParaRPr lang="en-US" sz="140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dirty="0">
                          <a:effectLst/>
                        </a:rPr>
                        <a:t>779</a:t>
                      </a:r>
                      <a:endParaRPr lang="en-US" sz="1400" dirty="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a:effectLst/>
                        </a:rPr>
                        <a:t>280</a:t>
                      </a:r>
                      <a:endParaRPr lang="en-US" sz="140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a:effectLst/>
                        </a:rPr>
                        <a:t>287</a:t>
                      </a:r>
                      <a:endParaRPr lang="en-US" sz="140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a:effectLst/>
                        </a:rPr>
                        <a:t>1471</a:t>
                      </a:r>
                      <a:endParaRPr lang="en-US" sz="140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a:effectLst/>
                        </a:rPr>
                        <a:t>3150</a:t>
                      </a:r>
                      <a:endParaRPr lang="en-US" sz="1400">
                        <a:effectLst/>
                        <a:latin typeface="Calibri"/>
                        <a:ea typeface="Times New Roman"/>
                        <a:cs typeface="Times New Roman"/>
                      </a:endParaRPr>
                    </a:p>
                  </a:txBody>
                  <a:tcPr marL="68580" marR="68580" marT="0" marB="0" anchor="ctr"/>
                </a:tc>
              </a:tr>
              <a:tr h="274706">
                <a:tc>
                  <a:txBody>
                    <a:bodyPr/>
                    <a:lstStyle/>
                    <a:p>
                      <a:pPr marL="0" marR="0">
                        <a:lnSpc>
                          <a:spcPct val="115000"/>
                        </a:lnSpc>
                        <a:spcBef>
                          <a:spcPts val="0"/>
                        </a:spcBef>
                        <a:spcAft>
                          <a:spcPts val="0"/>
                        </a:spcAft>
                      </a:pPr>
                      <a:r>
                        <a:rPr lang="en-US" sz="1000">
                          <a:effectLst/>
                        </a:rPr>
                        <a:t> </a:t>
                      </a:r>
                      <a:endParaRPr lang="en-US" sz="1100">
                        <a:effectLst/>
                        <a:latin typeface="Calibri"/>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100" dirty="0">
                          <a:effectLst/>
                        </a:rPr>
                        <a:t> </a:t>
                      </a:r>
                      <a:endParaRPr lang="en-US" sz="1400" dirty="0">
                        <a:effectLst/>
                        <a:latin typeface="Calibri"/>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100">
                          <a:effectLst/>
                        </a:rPr>
                        <a:t> </a:t>
                      </a:r>
                      <a:endParaRPr lang="en-US" sz="1400">
                        <a:effectLst/>
                        <a:latin typeface="Calibri"/>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100">
                          <a:effectLst/>
                        </a:rPr>
                        <a:t> </a:t>
                      </a:r>
                      <a:endParaRPr lang="en-US" sz="1400">
                        <a:effectLst/>
                        <a:latin typeface="Calibri"/>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100" dirty="0">
                          <a:effectLst/>
                        </a:rPr>
                        <a:t> </a:t>
                      </a:r>
                      <a:endParaRPr lang="en-US" sz="1400" dirty="0">
                        <a:effectLst/>
                        <a:latin typeface="Calibri"/>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100">
                          <a:effectLst/>
                        </a:rPr>
                        <a:t> </a:t>
                      </a:r>
                      <a:endParaRPr lang="en-US" sz="1400">
                        <a:effectLst/>
                        <a:latin typeface="Calibri"/>
                        <a:ea typeface="Times New Roman"/>
                        <a:cs typeface="Times New Roman"/>
                      </a:endParaRPr>
                    </a:p>
                  </a:txBody>
                  <a:tcPr marL="68580" marR="68580" marT="0" marB="0" anchor="b"/>
                </a:tc>
                <a:tc>
                  <a:txBody>
                    <a:bodyPr/>
                    <a:lstStyle/>
                    <a:p>
                      <a:pPr marL="0" marR="0" algn="ctr">
                        <a:lnSpc>
                          <a:spcPct val="115000"/>
                        </a:lnSpc>
                        <a:spcBef>
                          <a:spcPts val="0"/>
                        </a:spcBef>
                        <a:spcAft>
                          <a:spcPts val="0"/>
                        </a:spcAft>
                      </a:pPr>
                      <a:r>
                        <a:rPr lang="en-US" sz="1600">
                          <a:effectLst/>
                        </a:rPr>
                        <a:t>5347</a:t>
                      </a:r>
                      <a:endParaRPr lang="en-US" sz="1400">
                        <a:effectLst/>
                        <a:latin typeface="Calibri"/>
                        <a:ea typeface="Times New Roman"/>
                        <a:cs typeface="Times New Roman"/>
                      </a:endParaRPr>
                    </a:p>
                  </a:txBody>
                  <a:tcPr marL="68580" marR="68580" marT="0" marB="0" anchor="ctr"/>
                </a:tc>
              </a:tr>
              <a:tr h="274706">
                <a:tc>
                  <a:txBody>
                    <a:bodyPr/>
                    <a:lstStyle/>
                    <a:p>
                      <a:pPr marL="0" marR="0">
                        <a:lnSpc>
                          <a:spcPct val="115000"/>
                        </a:lnSpc>
                        <a:spcBef>
                          <a:spcPts val="0"/>
                        </a:spcBef>
                        <a:spcAft>
                          <a:spcPts val="0"/>
                        </a:spcAft>
                      </a:pPr>
                      <a:r>
                        <a:rPr lang="en-US" sz="1200">
                          <a:effectLst/>
                        </a:rPr>
                        <a:t>Servers</a:t>
                      </a:r>
                      <a:endParaRPr lang="en-US" sz="1100">
                        <a:effectLst/>
                        <a:latin typeface="Calibri"/>
                        <a:ea typeface="Times New Roman"/>
                        <a:cs typeface="Times New Roman"/>
                      </a:endParaRPr>
                    </a:p>
                  </a:txBody>
                  <a:tcPr marL="68580" marR="68580" marT="0" marB="0" anchor="ctr"/>
                </a:tc>
                <a:tc>
                  <a:txBody>
                    <a:bodyPr/>
                    <a:lstStyle/>
                    <a:p>
                      <a:pPr marL="0" marR="0" algn="ctr">
                        <a:lnSpc>
                          <a:spcPct val="115000"/>
                        </a:lnSpc>
                        <a:spcBef>
                          <a:spcPts val="0"/>
                        </a:spcBef>
                        <a:spcAft>
                          <a:spcPts val="0"/>
                        </a:spcAft>
                      </a:pPr>
                      <a:r>
                        <a:rPr lang="en-US" sz="1600" dirty="0">
                          <a:effectLst/>
                        </a:rPr>
                        <a:t>59</a:t>
                      </a:r>
                      <a:endParaRPr lang="en-US" sz="1400" dirty="0">
                        <a:effectLst/>
                        <a:latin typeface="Calibri"/>
                        <a:ea typeface="Times New Roman"/>
                        <a:cs typeface="Times New Roman"/>
                      </a:endParaRPr>
                    </a:p>
                  </a:txBody>
                  <a:tcPr marL="68580" marR="68580" marT="0" marB="0" anchor="ctr"/>
                </a:tc>
                <a:tc>
                  <a:txBody>
                    <a:bodyPr/>
                    <a:lstStyle/>
                    <a:p>
                      <a:pPr>
                        <a:lnSpc>
                          <a:spcPct val="115000"/>
                        </a:lnSpc>
                      </a:pPr>
                      <a:endParaRPr lang="en-US" sz="1400">
                        <a:effectLst/>
                        <a:latin typeface="Calibri"/>
                        <a:cs typeface="Times New Roman"/>
                      </a:endParaRPr>
                    </a:p>
                  </a:txBody>
                  <a:tcPr marL="68580" marR="68580" marT="0" marB="0" anchor="b"/>
                </a:tc>
                <a:tc>
                  <a:txBody>
                    <a:bodyPr/>
                    <a:lstStyle/>
                    <a:p>
                      <a:pPr>
                        <a:lnSpc>
                          <a:spcPct val="115000"/>
                        </a:lnSpc>
                      </a:pPr>
                      <a:endParaRPr lang="en-US" sz="1400">
                        <a:effectLst/>
                        <a:latin typeface="Calibri"/>
                        <a:cs typeface="Times New Roman"/>
                      </a:endParaRPr>
                    </a:p>
                  </a:txBody>
                  <a:tcPr marL="68580" marR="68580" marT="0" marB="0" anchor="b"/>
                </a:tc>
                <a:tc>
                  <a:txBody>
                    <a:bodyPr/>
                    <a:lstStyle/>
                    <a:p>
                      <a:pPr>
                        <a:lnSpc>
                          <a:spcPct val="115000"/>
                        </a:lnSpc>
                      </a:pPr>
                      <a:endParaRPr lang="en-US" sz="1400" dirty="0">
                        <a:effectLst/>
                        <a:latin typeface="Calibri"/>
                        <a:cs typeface="Times New Roman"/>
                      </a:endParaRPr>
                    </a:p>
                  </a:txBody>
                  <a:tcPr marL="68580" marR="68580" marT="0" marB="0" anchor="b"/>
                </a:tc>
                <a:tc>
                  <a:txBody>
                    <a:bodyPr/>
                    <a:lstStyle/>
                    <a:p>
                      <a:pPr>
                        <a:lnSpc>
                          <a:spcPct val="115000"/>
                        </a:lnSpc>
                      </a:pPr>
                      <a:endParaRPr lang="en-US" sz="1400" dirty="0">
                        <a:effectLst/>
                        <a:latin typeface="Calibri"/>
                        <a:cs typeface="Times New Roman"/>
                      </a:endParaRPr>
                    </a:p>
                  </a:txBody>
                  <a:tcPr marL="68580" marR="68580" marT="0" marB="0" anchor="b"/>
                </a:tc>
                <a:tc>
                  <a:txBody>
                    <a:bodyPr/>
                    <a:lstStyle/>
                    <a:p>
                      <a:pPr>
                        <a:lnSpc>
                          <a:spcPct val="115000"/>
                        </a:lnSpc>
                      </a:pPr>
                      <a:endParaRPr lang="en-US" sz="1400" dirty="0">
                        <a:effectLst/>
                        <a:latin typeface="Calibri"/>
                        <a:cs typeface="Times New Roman"/>
                      </a:endParaRPr>
                    </a:p>
                  </a:txBody>
                  <a:tcPr marL="68580" marR="68580" marT="0" marB="0" anchor="b"/>
                </a:tc>
              </a:tr>
              <a:tr h="251814">
                <a:tc>
                  <a:txBody>
                    <a:bodyPr/>
                    <a:lstStyle/>
                    <a:p>
                      <a:pPr>
                        <a:lnSpc>
                          <a:spcPct val="115000"/>
                        </a:lnSpc>
                      </a:pPr>
                      <a:endParaRPr lang="en-US" sz="1100" dirty="0">
                        <a:effectLst/>
                        <a:latin typeface="Calibri"/>
                        <a:cs typeface="Times New Roman"/>
                      </a:endParaRPr>
                    </a:p>
                  </a:txBody>
                  <a:tcPr marL="68580" marR="68580" marT="0" marB="0" anchor="b"/>
                </a:tc>
                <a:tc>
                  <a:txBody>
                    <a:bodyPr/>
                    <a:lstStyle/>
                    <a:p>
                      <a:pPr>
                        <a:lnSpc>
                          <a:spcPct val="115000"/>
                        </a:lnSpc>
                      </a:pPr>
                      <a:endParaRPr lang="en-US" sz="1100">
                        <a:effectLst/>
                        <a:latin typeface="Calibri"/>
                        <a:cs typeface="Times New Roman"/>
                      </a:endParaRPr>
                    </a:p>
                  </a:txBody>
                  <a:tcPr marL="68580" marR="68580" marT="0" marB="0" anchor="b"/>
                </a:tc>
                <a:tc>
                  <a:txBody>
                    <a:bodyPr/>
                    <a:lstStyle/>
                    <a:p>
                      <a:pPr>
                        <a:lnSpc>
                          <a:spcPct val="115000"/>
                        </a:lnSpc>
                      </a:pPr>
                      <a:endParaRPr lang="en-US" sz="1100">
                        <a:effectLst/>
                        <a:latin typeface="Calibri"/>
                        <a:cs typeface="Times New Roman"/>
                      </a:endParaRPr>
                    </a:p>
                  </a:txBody>
                  <a:tcPr marL="68580" marR="68580" marT="0" marB="0" anchor="b"/>
                </a:tc>
                <a:tc>
                  <a:txBody>
                    <a:bodyPr/>
                    <a:lstStyle/>
                    <a:p>
                      <a:pPr>
                        <a:lnSpc>
                          <a:spcPct val="115000"/>
                        </a:lnSpc>
                      </a:pPr>
                      <a:endParaRPr lang="en-US" sz="1100">
                        <a:effectLst/>
                        <a:latin typeface="Calibri"/>
                        <a:cs typeface="Times New Roman"/>
                      </a:endParaRPr>
                    </a:p>
                  </a:txBody>
                  <a:tcPr marL="68580" marR="68580" marT="0" marB="0" anchor="b"/>
                </a:tc>
                <a:tc>
                  <a:txBody>
                    <a:bodyPr/>
                    <a:lstStyle/>
                    <a:p>
                      <a:pPr>
                        <a:lnSpc>
                          <a:spcPct val="115000"/>
                        </a:lnSpc>
                      </a:pPr>
                      <a:endParaRPr lang="en-US" sz="1100">
                        <a:effectLst/>
                        <a:latin typeface="Calibri"/>
                        <a:cs typeface="Times New Roman"/>
                      </a:endParaRPr>
                    </a:p>
                  </a:txBody>
                  <a:tcPr marL="68580" marR="68580" marT="0" marB="0" anchor="b"/>
                </a:tc>
                <a:tc>
                  <a:txBody>
                    <a:bodyPr/>
                    <a:lstStyle/>
                    <a:p>
                      <a:pPr>
                        <a:lnSpc>
                          <a:spcPct val="115000"/>
                        </a:lnSpc>
                      </a:pPr>
                      <a:endParaRPr lang="en-US" sz="1100">
                        <a:effectLst/>
                        <a:latin typeface="Calibri"/>
                        <a:cs typeface="Times New Roman"/>
                      </a:endParaRPr>
                    </a:p>
                  </a:txBody>
                  <a:tcPr marL="68580" marR="68580" marT="0" marB="0" anchor="b"/>
                </a:tc>
                <a:tc>
                  <a:txBody>
                    <a:bodyPr/>
                    <a:lstStyle/>
                    <a:p>
                      <a:pPr>
                        <a:lnSpc>
                          <a:spcPct val="115000"/>
                        </a:lnSpc>
                      </a:pPr>
                      <a:endParaRPr lang="en-US" sz="1100" dirty="0">
                        <a:effectLst/>
                        <a:latin typeface="Calibri"/>
                        <a:cs typeface="Times New Roman"/>
                      </a:endParaRPr>
                    </a:p>
                  </a:txBody>
                  <a:tcPr marL="68580" marR="68580" marT="0" marB="0" anchor="b"/>
                </a:tc>
              </a:tr>
            </a:tbl>
          </a:graphicData>
        </a:graphic>
      </p:graphicFrame>
      <p:sp>
        <p:nvSpPr>
          <p:cNvPr id="6" name="Rectangle 1"/>
          <p:cNvSpPr>
            <a:spLocks noChangeArrowheads="1"/>
          </p:cNvSpPr>
          <p:nvPr/>
        </p:nvSpPr>
        <p:spPr bwMode="auto">
          <a:xfrm>
            <a:off x="914400" y="4343400"/>
            <a:ext cx="72390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Additional </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hardware includes 300 SMART Boards, 500 data projectors, 100+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iPads</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850 printers, and numerous other digital, video, and audio equipment are supported.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1524000" y="1600200"/>
            <a:ext cx="3347455" cy="461665"/>
          </a:xfrm>
          <a:prstGeom prst="rect">
            <a:avLst/>
          </a:prstGeom>
        </p:spPr>
        <p:txBody>
          <a:bodyPr wrap="none">
            <a:spAutoFit/>
          </a:bodyPr>
          <a:lstStyle/>
          <a:p>
            <a:r>
              <a:rPr lang="en-US" sz="2400" dirty="0" smtClean="0">
                <a:solidFill>
                  <a:prstClr val="black"/>
                </a:solidFill>
                <a:latin typeface="Calibri" pitchFamily="34" charset="0"/>
                <a:ea typeface="Times New Roman" pitchFamily="18" charset="0"/>
                <a:cs typeface="Times New Roman" pitchFamily="18" charset="0"/>
              </a:rPr>
              <a:t>Total </a:t>
            </a:r>
            <a:r>
              <a:rPr lang="en-US" sz="2400" dirty="0">
                <a:solidFill>
                  <a:prstClr val="black"/>
                </a:solidFill>
                <a:latin typeface="Calibri" pitchFamily="34" charset="0"/>
                <a:ea typeface="Times New Roman" pitchFamily="18" charset="0"/>
                <a:cs typeface="Times New Roman" pitchFamily="18" charset="0"/>
              </a:rPr>
              <a:t>Computers </a:t>
            </a:r>
            <a:r>
              <a:rPr lang="en-US" sz="2400" dirty="0" smtClean="0">
                <a:solidFill>
                  <a:prstClr val="black"/>
                </a:solidFill>
                <a:latin typeface="Calibri" pitchFamily="34" charset="0"/>
                <a:ea typeface="Times New Roman" pitchFamily="18" charset="0"/>
                <a:cs typeface="Times New Roman" pitchFamily="18" charset="0"/>
              </a:rPr>
              <a:t>- District</a:t>
            </a:r>
            <a:endParaRPr lang="en-US"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Refinance Money</a:t>
            </a:r>
            <a:endParaRPr lang="en-US" dirty="0"/>
          </a:p>
        </p:txBody>
      </p:sp>
      <p:sp>
        <p:nvSpPr>
          <p:cNvPr id="6" name="Content Placeholder 5"/>
          <p:cNvSpPr>
            <a:spLocks noGrp="1"/>
          </p:cNvSpPr>
          <p:nvPr>
            <p:ph idx="1"/>
          </p:nvPr>
        </p:nvSpPr>
        <p:spPr/>
        <p:txBody>
          <a:bodyPr>
            <a:normAutofit lnSpcReduction="10000"/>
          </a:bodyPr>
          <a:lstStyle/>
          <a:p>
            <a:pPr marL="0" indent="0">
              <a:buNone/>
            </a:pPr>
            <a:r>
              <a:rPr lang="en-US" i="1" dirty="0" smtClean="0"/>
              <a:t>How was it invested? </a:t>
            </a:r>
          </a:p>
          <a:p>
            <a:pPr marL="0" indent="0">
              <a:buNone/>
            </a:pPr>
            <a:r>
              <a:rPr lang="en-US" dirty="0" smtClean="0"/>
              <a:t>It went a long way!  It bought our server hardware for virtualization and Disaster Recovery.  It also allowed us to replace extremely old computers at the secondary schools.  From our budget, we’ve supplemented the purchases and also replaced the oldest laptop models in carts K-12 and will be adding wireless to our middle schools.</a:t>
            </a:r>
            <a:endParaRPr lang="en-US" dirty="0"/>
          </a:p>
        </p:txBody>
      </p:sp>
      <p:sp>
        <p:nvSpPr>
          <p:cNvPr id="7" name="Rectangle 6"/>
          <p:cNvSpPr/>
          <p:nvPr/>
        </p:nvSpPr>
        <p:spPr>
          <a:xfrm>
            <a:off x="1552265" y="5791200"/>
            <a:ext cx="5998629" cy="769441"/>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44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Thank you School Board!</a:t>
            </a:r>
            <a:endParaRPr lang="en-US" sz="4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extLst>
      <p:ext uri="{BB962C8B-B14F-4D97-AF65-F5344CB8AC3E}">
        <p14:creationId xmlns:p14="http://schemas.microsoft.com/office/powerpoint/2010/main" val="645880321"/>
      </p:ext>
    </p:extLst>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Equity Plan</a:t>
            </a:r>
            <a:endParaRPr lang="en-US" dirty="0"/>
          </a:p>
        </p:txBody>
      </p:sp>
      <p:sp>
        <p:nvSpPr>
          <p:cNvPr id="5" name="Content Placeholder 4"/>
          <p:cNvSpPr>
            <a:spLocks noGrp="1"/>
          </p:cNvSpPr>
          <p:nvPr>
            <p:ph idx="1"/>
            <p:custDataLst>
              <p:tags r:id="rId3"/>
            </p:custDataLst>
          </p:nvPr>
        </p:nvSpPr>
        <p:spPr>
          <a:xfrm>
            <a:off x="838200" y="1579123"/>
            <a:ext cx="4419600" cy="4297363"/>
          </a:xfrm>
        </p:spPr>
        <p:txBody>
          <a:bodyPr>
            <a:normAutofit/>
          </a:bodyPr>
          <a:lstStyle/>
          <a:p>
            <a:r>
              <a:rPr lang="en-US" dirty="0" smtClean="0"/>
              <a:t>Plan to address the inequity in technology between the elementary buildings and to meet the needs for a 21</a:t>
            </a:r>
            <a:r>
              <a:rPr lang="en-US" baseline="30000" dirty="0" smtClean="0"/>
              <a:t>st</a:t>
            </a:r>
            <a:r>
              <a:rPr lang="en-US" dirty="0" smtClean="0"/>
              <a:t> century learning </a:t>
            </a:r>
            <a:r>
              <a:rPr lang="en-US" dirty="0" smtClean="0"/>
              <a:t>environment.</a:t>
            </a:r>
            <a:endParaRPr lang="en-US" dirty="0" smtClean="0"/>
          </a:p>
          <a:p>
            <a:pPr marL="0" indent="0">
              <a:buNone/>
            </a:pPr>
            <a:endParaRPr lang="en-US" dirty="0" smtClean="0"/>
          </a:p>
        </p:txBody>
      </p:sp>
      <p:pic>
        <p:nvPicPr>
          <p:cNvPr id="1027" name="Picture 3" descr="C:\Users\wolgechr\Dropbox\Elementary\Equity Plan\grandview 1 of two SBs.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257800" y="1295400"/>
            <a:ext cx="3775472" cy="5033963"/>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838200" y="304800"/>
            <a:ext cx="7543800" cy="1143000"/>
          </a:xfrm>
        </p:spPr>
        <p:txBody>
          <a:bodyPr>
            <a:normAutofit/>
          </a:bodyPr>
          <a:lstStyle/>
          <a:p>
            <a:r>
              <a:rPr lang="en-US" dirty="0" smtClean="0"/>
              <a:t>Current Classroom Differences</a:t>
            </a:r>
            <a:endParaRPr lang="en-US" dirty="0"/>
          </a:p>
        </p:txBody>
      </p:sp>
      <p:pic>
        <p:nvPicPr>
          <p:cNvPr id="3" name="elem.wmv">
            <a:hlinkClick r:id="" action="ppaction://media"/>
          </p:cNvPr>
          <p:cNvPicPr>
            <a:picLocks noGrp="1" noChangeAspect="1"/>
          </p:cNvPicPr>
          <p:nvPr>
            <p:ph idx="1"/>
            <a:videoFile r:link="rId4"/>
            <p:extLst>
              <p:ext uri="{DAA4B4D4-6D71-4841-9C94-3DE7FCFB9230}">
                <p14:media xmlns:p14="http://schemas.microsoft.com/office/powerpoint/2010/main" r:embed="rId3"/>
              </p:ext>
            </p:extLst>
          </p:nvPr>
        </p:nvPicPr>
        <p:blipFill>
          <a:blip r:embed="rId7"/>
          <a:stretch>
            <a:fillRect/>
          </a:stretch>
        </p:blipFill>
        <p:spPr>
          <a:xfrm>
            <a:off x="1935163" y="1597025"/>
            <a:ext cx="5729287" cy="4297363"/>
          </a:xfrm>
        </p:spPr>
      </p:pic>
    </p:spTree>
    <p:custDataLst>
      <p:tags r:id="rId1"/>
    </p:custDataLst>
  </p:cSld>
  <p:clrMapOvr>
    <a:masterClrMapping/>
  </p:clrMapOvr>
  <p:transition spd="slow">
    <p:wipe dir="d"/>
  </p:transition>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Benefits for Students</a:t>
            </a:r>
            <a:endParaRPr lang="en-US" dirty="0"/>
          </a:p>
        </p:txBody>
      </p:sp>
      <p:sp>
        <p:nvSpPr>
          <p:cNvPr id="3" name="Content Placeholder 2"/>
          <p:cNvSpPr>
            <a:spLocks noGrp="1"/>
          </p:cNvSpPr>
          <p:nvPr>
            <p:ph idx="1"/>
          </p:nvPr>
        </p:nvSpPr>
        <p:spPr>
          <a:xfrm>
            <a:off x="762000" y="1417637"/>
            <a:ext cx="8077200" cy="4297363"/>
          </a:xfrm>
        </p:spPr>
        <p:txBody>
          <a:bodyPr>
            <a:normAutofit/>
          </a:bodyPr>
          <a:lstStyle/>
          <a:p>
            <a:pPr marL="0" indent="0">
              <a:buNone/>
            </a:pPr>
            <a:r>
              <a:rPr lang="en-US" dirty="0" smtClean="0"/>
              <a:t>Integrating </a:t>
            </a:r>
            <a:r>
              <a:rPr lang="en-US" dirty="0"/>
              <a:t>technology into classroom instruction means more than simply teaching basic computer skills or software programs; it means </a:t>
            </a:r>
            <a:r>
              <a:rPr lang="en-US" b="1" dirty="0"/>
              <a:t>using technology as a tool to support learning</a:t>
            </a:r>
            <a:r>
              <a:rPr lang="en-US" dirty="0"/>
              <a:t>. </a:t>
            </a:r>
            <a:endParaRPr lang="en-US" dirty="0" smtClean="0"/>
          </a:p>
          <a:p>
            <a:pPr marL="0" indent="0">
              <a:buNone/>
            </a:pPr>
            <a:endParaRPr lang="en-US" dirty="0"/>
          </a:p>
        </p:txBody>
      </p:sp>
      <p:pic>
        <p:nvPicPr>
          <p:cNvPr id="2050" name="Picture 2" descr="C:\Users\wolgechr\Dropbox\Elementary\Equity Plan\bc4.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667000" y="3733800"/>
            <a:ext cx="3767667" cy="282575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ransition spd="slow">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to Students</a:t>
            </a:r>
            <a:endParaRPr lang="en-US" dirty="0"/>
          </a:p>
        </p:txBody>
      </p:sp>
      <p:sp>
        <p:nvSpPr>
          <p:cNvPr id="3" name="Content Placeholder 2"/>
          <p:cNvSpPr>
            <a:spLocks noGrp="1"/>
          </p:cNvSpPr>
          <p:nvPr>
            <p:ph idx="1"/>
          </p:nvPr>
        </p:nvSpPr>
        <p:spPr>
          <a:xfrm>
            <a:off x="762000" y="1371600"/>
            <a:ext cx="8077200" cy="4297363"/>
          </a:xfrm>
        </p:spPr>
        <p:txBody>
          <a:bodyPr>
            <a:normAutofit fontScale="77500" lnSpcReduction="20000"/>
          </a:bodyPr>
          <a:lstStyle/>
          <a:p>
            <a:pPr marL="0" indent="0">
              <a:buNone/>
            </a:pPr>
            <a:r>
              <a:rPr lang="en-US" dirty="0"/>
              <a:t>There is a wide range of advantages for having technology in the Elementary classroom. A few of them are: </a:t>
            </a:r>
          </a:p>
          <a:p>
            <a:pPr marL="0" indent="0">
              <a:buNone/>
            </a:pPr>
            <a:endParaRPr lang="en-US" dirty="0"/>
          </a:p>
          <a:p>
            <a:r>
              <a:rPr lang="en-US" dirty="0" smtClean="0"/>
              <a:t>promotes an increase in writing skills</a:t>
            </a:r>
          </a:p>
          <a:p>
            <a:r>
              <a:rPr lang="en-US" dirty="0"/>
              <a:t>p</a:t>
            </a:r>
            <a:r>
              <a:rPr lang="en-US" dirty="0" smtClean="0"/>
              <a:t>romotes a better understanding of math and science</a:t>
            </a:r>
          </a:p>
          <a:p>
            <a:r>
              <a:rPr lang="en-US" dirty="0" smtClean="0"/>
              <a:t>better </a:t>
            </a:r>
            <a:r>
              <a:rPr lang="en-US" dirty="0"/>
              <a:t>engagement and motivation</a:t>
            </a:r>
          </a:p>
          <a:p>
            <a:r>
              <a:rPr lang="en-US" dirty="0"/>
              <a:t>g</a:t>
            </a:r>
            <a:r>
              <a:rPr lang="en-US" dirty="0" smtClean="0"/>
              <a:t>reater problem solving and critical thinking</a:t>
            </a:r>
          </a:p>
          <a:p>
            <a:r>
              <a:rPr lang="en-US" dirty="0" smtClean="0"/>
              <a:t>better </a:t>
            </a:r>
            <a:r>
              <a:rPr lang="en-US" dirty="0"/>
              <a:t>instructional materials</a:t>
            </a:r>
          </a:p>
          <a:p>
            <a:r>
              <a:rPr lang="en-US" dirty="0"/>
              <a:t>better communication and </a:t>
            </a:r>
            <a:r>
              <a:rPr lang="en-US" dirty="0" smtClean="0"/>
              <a:t>interaction</a:t>
            </a:r>
            <a:endParaRPr lang="en-US" dirty="0"/>
          </a:p>
          <a:p>
            <a:r>
              <a:rPr lang="en-US" dirty="0"/>
              <a:t>increased family involvement</a:t>
            </a:r>
          </a:p>
          <a:p>
            <a:r>
              <a:rPr lang="en-US" dirty="0"/>
              <a:t>application of real world </a:t>
            </a:r>
            <a:r>
              <a:rPr lang="en-US" dirty="0" smtClean="0"/>
              <a:t>skills</a:t>
            </a:r>
            <a:endParaRPr lang="en-US" dirty="0"/>
          </a:p>
          <a:p>
            <a:endParaRPr lang="en-US" dirty="0"/>
          </a:p>
        </p:txBody>
      </p:sp>
      <p:sp>
        <p:nvSpPr>
          <p:cNvPr id="4" name="TextBox 3"/>
          <p:cNvSpPr txBox="1"/>
          <p:nvPr/>
        </p:nvSpPr>
        <p:spPr>
          <a:xfrm>
            <a:off x="914400" y="5867400"/>
            <a:ext cx="2209800" cy="369332"/>
          </a:xfrm>
          <a:prstGeom prst="rect">
            <a:avLst/>
          </a:prstGeom>
          <a:noFill/>
        </p:spPr>
        <p:txBody>
          <a:bodyPr wrap="square" rtlCol="0">
            <a:spAutoFit/>
          </a:bodyPr>
          <a:lstStyle/>
          <a:p>
            <a:r>
              <a:rPr lang="en-US" dirty="0" smtClean="0">
                <a:hlinkClick r:id="rId3" action="ppaction://hlinksldjump"/>
              </a:rPr>
              <a:t>References</a:t>
            </a:r>
            <a:endParaRPr lang="en-US" dirty="0"/>
          </a:p>
        </p:txBody>
      </p:sp>
      <p:pic>
        <p:nvPicPr>
          <p:cNvPr id="3074" name="Picture 2" descr="C:\Users\wolgechr\Dropbox\Elementary\Equity Plan\bc9.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172200" y="4191000"/>
            <a:ext cx="2904067" cy="217805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629400" y="6387042"/>
            <a:ext cx="2514600" cy="307777"/>
          </a:xfrm>
          <a:prstGeom prst="rect">
            <a:avLst/>
          </a:prstGeom>
          <a:noFill/>
        </p:spPr>
        <p:txBody>
          <a:bodyPr wrap="square" rtlCol="0">
            <a:spAutoFit/>
          </a:bodyPr>
          <a:lstStyle/>
          <a:p>
            <a:r>
              <a:rPr lang="en-US" sz="1400" dirty="0" smtClean="0"/>
              <a:t>Learning in the library.</a:t>
            </a:r>
            <a:endParaRPr lang="en-US" sz="1400" dirty="0"/>
          </a:p>
        </p:txBody>
      </p:sp>
    </p:spTree>
    <p:extLst>
      <p:ext uri="{BB962C8B-B14F-4D97-AF65-F5344CB8AC3E}">
        <p14:creationId xmlns:p14="http://schemas.microsoft.com/office/powerpoint/2010/main" val="2677299883"/>
      </p:ext>
    </p:extLst>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762000" y="1371600"/>
            <a:ext cx="8153400" cy="4956787"/>
          </a:xfrm>
        </p:spPr>
        <p:txBody>
          <a:bodyPr>
            <a:noAutofit/>
          </a:bodyPr>
          <a:lstStyle/>
          <a:p>
            <a:pPr marL="0" indent="0">
              <a:buNone/>
            </a:pPr>
            <a:endParaRPr lang="en-US" sz="1100" dirty="0"/>
          </a:p>
          <a:p>
            <a:r>
              <a:rPr lang="en-US" sz="1400" dirty="0"/>
              <a:t>Benefits of Technology (</a:t>
            </a:r>
            <a:r>
              <a:rPr lang="en-US" sz="1400" dirty="0" err="1"/>
              <a:t>n.d.</a:t>
            </a:r>
            <a:r>
              <a:rPr lang="en-US" sz="1400" dirty="0"/>
              <a:t>). In Remember Anything. Retrieved </a:t>
            </a:r>
            <a:r>
              <a:rPr lang="en-US" sz="1400" dirty="0" smtClean="0"/>
              <a:t>February 4, 2011, </a:t>
            </a:r>
            <a:r>
              <a:rPr lang="en-US" sz="1400" dirty="0"/>
              <a:t>from </a:t>
            </a:r>
            <a:r>
              <a:rPr lang="en-US" sz="1400" dirty="0">
                <a:hlinkClick r:id="rId2"/>
              </a:rPr>
              <a:t>http://www.rememberanything.com/benefits-of-technology-in-the-classroom/</a:t>
            </a:r>
            <a:endParaRPr lang="en-US" sz="1400" dirty="0"/>
          </a:p>
          <a:p>
            <a:r>
              <a:rPr lang="en-US" sz="1400" dirty="0"/>
              <a:t>Classroom Examples (2005). In Projecting Success. </a:t>
            </a:r>
            <a:r>
              <a:rPr lang="en-US" sz="1400" dirty="0"/>
              <a:t>Retrieved February 4, 2011</a:t>
            </a:r>
            <a:r>
              <a:rPr lang="en-US" sz="1400" dirty="0" smtClean="0"/>
              <a:t>, </a:t>
            </a:r>
            <a:r>
              <a:rPr lang="en-US" sz="1400" dirty="0"/>
              <a:t>from </a:t>
            </a:r>
            <a:r>
              <a:rPr lang="en-US" sz="1400" dirty="0">
                <a:hlinkClick r:id="rId3"/>
              </a:rPr>
              <a:t>http://www.netc.org/focus/examples/projec.php</a:t>
            </a:r>
            <a:endParaRPr lang="en-US" sz="1400" dirty="0"/>
          </a:p>
          <a:p>
            <a:r>
              <a:rPr lang="en-US" sz="1400" dirty="0"/>
              <a:t>Effects of Technology on Classrooms and Students (</a:t>
            </a:r>
            <a:r>
              <a:rPr lang="en-US" sz="1400" dirty="0" err="1"/>
              <a:t>n.d.</a:t>
            </a:r>
            <a:r>
              <a:rPr lang="en-US" sz="1400" dirty="0"/>
              <a:t>). </a:t>
            </a:r>
            <a:r>
              <a:rPr lang="en-US" sz="1400" dirty="0"/>
              <a:t>Retrieved February 4, 2011</a:t>
            </a:r>
            <a:r>
              <a:rPr lang="en-US" sz="1400" dirty="0" smtClean="0"/>
              <a:t>, </a:t>
            </a:r>
            <a:r>
              <a:rPr lang="en-US" sz="1400" dirty="0"/>
              <a:t>from</a:t>
            </a:r>
            <a:r>
              <a:rPr lang="en-US" sz="1400" dirty="0">
                <a:hlinkClick r:id="rId4"/>
              </a:rPr>
              <a:t>http://www2.ed.gov/pubs/EdReformStudies/EdTech/index.html</a:t>
            </a:r>
            <a:endParaRPr lang="en-US" sz="1400" dirty="0"/>
          </a:p>
          <a:p>
            <a:r>
              <a:rPr lang="en-US" sz="1400" dirty="0" err="1"/>
              <a:t>Lewin</a:t>
            </a:r>
            <a:r>
              <a:rPr lang="en-US" sz="1400" dirty="0"/>
              <a:t>, C., &amp; </a:t>
            </a:r>
            <a:r>
              <a:rPr lang="en-US" sz="1400" dirty="0" err="1"/>
              <a:t>Luckin</a:t>
            </a:r>
            <a:r>
              <a:rPr lang="en-US" sz="1400" dirty="0"/>
              <a:t>, R. (2010). Technology to support parental engagement in elementary education: Lessons learned from the UK. Computers &amp; Education, 54(3), 749-758. </a:t>
            </a:r>
            <a:r>
              <a:rPr lang="en-US" sz="1400" dirty="0"/>
              <a:t>Retrieved February </a:t>
            </a:r>
            <a:r>
              <a:rPr lang="en-US" sz="1400" dirty="0" smtClean="0"/>
              <a:t>5, </a:t>
            </a:r>
            <a:r>
              <a:rPr lang="en-US" sz="1400" dirty="0"/>
              <a:t>2011</a:t>
            </a:r>
            <a:r>
              <a:rPr lang="en-US" sz="1400" dirty="0" smtClean="0"/>
              <a:t>, </a:t>
            </a:r>
            <a:r>
              <a:rPr lang="en-US" sz="1400" dirty="0"/>
              <a:t>from ERIC.</a:t>
            </a:r>
          </a:p>
          <a:p>
            <a:r>
              <a:rPr lang="en-US" sz="1400" dirty="0"/>
              <a:t>Peterson, K. (</a:t>
            </a:r>
            <a:r>
              <a:rPr lang="en-US" sz="1400" dirty="0" err="1"/>
              <a:t>n.d.</a:t>
            </a:r>
            <a:r>
              <a:rPr lang="en-US" sz="1400" dirty="0"/>
              <a:t>). Successful Technology Integration in an Elementary School: A Case Study . </a:t>
            </a:r>
            <a:r>
              <a:rPr lang="en-US" sz="1400" dirty="0"/>
              <a:t>Retrieved February 4, 2011</a:t>
            </a:r>
            <a:r>
              <a:rPr lang="en-US" sz="1400" dirty="0" smtClean="0"/>
              <a:t>, </a:t>
            </a:r>
            <a:r>
              <a:rPr lang="en-US" sz="1400" dirty="0"/>
              <a:t>from h</a:t>
            </a:r>
            <a:r>
              <a:rPr lang="en-US" sz="1400" dirty="0">
                <a:hlinkClick r:id="rId3"/>
              </a:rPr>
              <a:t>http://www.netc.org/focus/examples/projec.php</a:t>
            </a:r>
            <a:endParaRPr lang="en-US" sz="1400" dirty="0"/>
          </a:p>
          <a:p>
            <a:r>
              <a:rPr lang="en-US" sz="1400" dirty="0"/>
              <a:t>Simmons, T. (</a:t>
            </a:r>
            <a:r>
              <a:rPr lang="en-US" sz="1400" dirty="0" err="1"/>
              <a:t>n.d.</a:t>
            </a:r>
            <a:r>
              <a:rPr lang="en-US" sz="1400" dirty="0"/>
              <a:t>). Computers in the Elementary Classroom. Retrieved November 19, 2010, from</a:t>
            </a:r>
            <a:r>
              <a:rPr lang="en-US" sz="1400" dirty="0">
                <a:hlinkClick r:id="rId5"/>
              </a:rPr>
              <a:t>http://edweb.sdsu.edu/courses/edtec596r/students/Simmons/Simmons.html</a:t>
            </a:r>
            <a:endParaRPr lang="en-US" sz="1400" dirty="0"/>
          </a:p>
          <a:p>
            <a:r>
              <a:rPr lang="en-US" sz="1400" dirty="0" err="1"/>
              <a:t>Singhal</a:t>
            </a:r>
            <a:r>
              <a:rPr lang="en-US" sz="1400" dirty="0"/>
              <a:t>, A., &amp; Rogers, E. M. (1999). Entertainment-education: a communication strategy for social change. Mahwah, NJ: Lawrence Erlbaum Associates, Inc.</a:t>
            </a:r>
          </a:p>
          <a:p>
            <a:r>
              <a:rPr lang="en-US" sz="1400" dirty="0"/>
              <a:t>Starr, L. (2000). Should Kids in Primary Grades Use Computers? . </a:t>
            </a:r>
            <a:r>
              <a:rPr lang="en-US" sz="1400" dirty="0"/>
              <a:t>Retrieved February 4, 2011</a:t>
            </a:r>
            <a:r>
              <a:rPr lang="en-US" sz="1400" dirty="0" smtClean="0"/>
              <a:t>, </a:t>
            </a:r>
            <a:r>
              <a:rPr lang="en-US" sz="1400" dirty="0"/>
              <a:t>from</a:t>
            </a:r>
            <a:r>
              <a:rPr lang="en-US" sz="1400" dirty="0">
                <a:hlinkClick r:id="rId6"/>
              </a:rPr>
              <a:t>http://www.educationworld.com/a_tech/tech/tech056.shtml</a:t>
            </a:r>
            <a:endParaRPr lang="en-US" sz="1400" dirty="0"/>
          </a:p>
          <a:p>
            <a:r>
              <a:rPr lang="en-US" sz="1400" dirty="0" err="1"/>
              <a:t>Telem</a:t>
            </a:r>
            <a:r>
              <a:rPr lang="en-US" sz="1400" dirty="0"/>
              <a:t>, M., &amp; Pinto, S. (2006). Information technology’s impact on school–parents and parents–student interrelations: a case study. Computers &amp; Education, 47(3), 260-279. </a:t>
            </a:r>
            <a:r>
              <a:rPr lang="en-US" sz="1400" dirty="0"/>
              <a:t>Retrieved February 4, 2011</a:t>
            </a:r>
            <a:r>
              <a:rPr lang="en-US" sz="1400" dirty="0" smtClean="0"/>
              <a:t>, </a:t>
            </a:r>
            <a:r>
              <a:rPr lang="en-US" sz="1400" dirty="0"/>
              <a:t>from ERIC.</a:t>
            </a:r>
          </a:p>
          <a:p>
            <a:r>
              <a:rPr lang="en-US" sz="1400" dirty="0"/>
              <a:t>Why Integrate Technology into the Curriculum?: The Reasons Are Many (2008, March 17). </a:t>
            </a:r>
            <a:r>
              <a:rPr lang="en-US" sz="1400" dirty="0"/>
              <a:t>Retrieved February 6</a:t>
            </a:r>
            <a:r>
              <a:rPr lang="en-US" sz="1400" dirty="0" smtClean="0"/>
              <a:t> </a:t>
            </a:r>
            <a:r>
              <a:rPr lang="en-US" sz="1400" dirty="0"/>
              <a:t>2011</a:t>
            </a:r>
            <a:r>
              <a:rPr lang="en-US" sz="1400" dirty="0" smtClean="0"/>
              <a:t>, </a:t>
            </a:r>
            <a:r>
              <a:rPr lang="en-US" sz="1400" dirty="0"/>
              <a:t>from</a:t>
            </a:r>
            <a:r>
              <a:rPr lang="en-US" sz="1400" dirty="0">
                <a:hlinkClick r:id="rId7"/>
              </a:rPr>
              <a:t>http://www.edutopia.org/technology-integration-introduction</a:t>
            </a:r>
            <a:endParaRPr lang="en-US" sz="1400" dirty="0"/>
          </a:p>
          <a:p>
            <a:pPr marL="0" indent="0">
              <a:buNone/>
            </a:pPr>
            <a:endParaRPr lang="en-US" sz="900" dirty="0"/>
          </a:p>
        </p:txBody>
      </p:sp>
    </p:spTree>
    <p:extLst>
      <p:ext uri="{BB962C8B-B14F-4D97-AF65-F5344CB8AC3E}">
        <p14:creationId xmlns:p14="http://schemas.microsoft.com/office/powerpoint/2010/main" val="3138425403"/>
      </p:ext>
    </p:extLst>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2740808897"/>
              </p:ext>
            </p:extLst>
          </p:nvPr>
        </p:nvGraphicFramePr>
        <p:xfrm>
          <a:off x="1828800" y="17526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841248" y="301752"/>
            <a:ext cx="8077200" cy="1143000"/>
          </a:xfrm>
        </p:spPr>
        <p:txBody>
          <a:bodyPr/>
          <a:lstStyle/>
          <a:p>
            <a:r>
              <a:rPr lang="en-US" dirty="0" smtClean="0"/>
              <a:t>Top 3 Elementary Needs</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graphicEl>
                                              <a:dgm id="{7E429971-BC57-430F-BB25-C0574E5E39E3}"/>
                                            </p:graphicEl>
                                          </p:spTgt>
                                        </p:tgtEl>
                                        <p:attrNameLst>
                                          <p:attrName>style.visibility</p:attrName>
                                        </p:attrNameLst>
                                      </p:cBhvr>
                                      <p:to>
                                        <p:strVal val="visible"/>
                                      </p:to>
                                    </p:set>
                                    <p:animEffect transition="in" filter="wipe(left)">
                                      <p:cBhvr>
                                        <p:cTn id="7" dur="500"/>
                                        <p:tgtEl>
                                          <p:spTgt spid="3">
                                            <p:graphicEl>
                                              <a:dgm id="{7E429971-BC57-430F-BB25-C0574E5E39E3}"/>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graphicEl>
                                              <a:dgm id="{D54B1729-BC98-42C1-9C6C-D65DCBA4358F}"/>
                                            </p:graphicEl>
                                          </p:spTgt>
                                        </p:tgtEl>
                                        <p:attrNameLst>
                                          <p:attrName>style.visibility</p:attrName>
                                        </p:attrNameLst>
                                      </p:cBhvr>
                                      <p:to>
                                        <p:strVal val="visible"/>
                                      </p:to>
                                    </p:set>
                                    <p:animEffect transition="in" filter="wipe(left)">
                                      <p:cBhvr>
                                        <p:cTn id="11" dur="500"/>
                                        <p:tgtEl>
                                          <p:spTgt spid="3">
                                            <p:graphicEl>
                                              <a:dgm id="{D54B1729-BC98-42C1-9C6C-D65DCBA4358F}"/>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graphicEl>
                                              <a:dgm id="{C04276DC-EE64-470A-B8BC-09067B8045FA}"/>
                                            </p:graphicEl>
                                          </p:spTgt>
                                        </p:tgtEl>
                                        <p:attrNameLst>
                                          <p:attrName>style.visibility</p:attrName>
                                        </p:attrNameLst>
                                      </p:cBhvr>
                                      <p:to>
                                        <p:strVal val="visible"/>
                                      </p:to>
                                    </p:set>
                                    <p:animEffect transition="in" filter="wipe(left)">
                                      <p:cBhvr>
                                        <p:cTn id="15" dur="500"/>
                                        <p:tgtEl>
                                          <p:spTgt spid="3">
                                            <p:graphicEl>
                                              <a:dgm id="{C04276DC-EE64-470A-B8BC-09067B8045FA}"/>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graphicEl>
                                              <a:dgm id="{B37A5355-225B-4C6F-AED7-6C620F99EECC}"/>
                                            </p:graphicEl>
                                          </p:spTgt>
                                        </p:tgtEl>
                                        <p:attrNameLst>
                                          <p:attrName>style.visibility</p:attrName>
                                        </p:attrNameLst>
                                      </p:cBhvr>
                                      <p:to>
                                        <p:strVal val="visible"/>
                                      </p:to>
                                    </p:set>
                                    <p:animEffect transition="in" filter="wipe(left)">
                                      <p:cBhvr>
                                        <p:cTn id="19" dur="500"/>
                                        <p:tgtEl>
                                          <p:spTgt spid="3">
                                            <p:graphicEl>
                                              <a:dgm id="{B37A5355-225B-4C6F-AED7-6C620F99EECC}"/>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
                                            <p:graphicEl>
                                              <a:dgm id="{F5034101-5B7D-4FE7-B47A-5A48CF39606B}"/>
                                            </p:graphicEl>
                                          </p:spTgt>
                                        </p:tgtEl>
                                        <p:attrNameLst>
                                          <p:attrName>style.visibility</p:attrName>
                                        </p:attrNameLst>
                                      </p:cBhvr>
                                      <p:to>
                                        <p:strVal val="visible"/>
                                      </p:to>
                                    </p:set>
                                    <p:animEffect transition="in" filter="wipe(left)">
                                      <p:cBhvr>
                                        <p:cTn id="23" dur="500"/>
                                        <p:tgtEl>
                                          <p:spTgt spid="3">
                                            <p:graphicEl>
                                              <a:dgm id="{F5034101-5B7D-4FE7-B47A-5A48CF39606B}"/>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
                                            <p:graphicEl>
                                              <a:dgm id="{C7C3E6FD-D83F-4BDA-907E-B5EE041DA931}"/>
                                            </p:graphicEl>
                                          </p:spTgt>
                                        </p:tgtEl>
                                        <p:attrNameLst>
                                          <p:attrName>style.visibility</p:attrName>
                                        </p:attrNameLst>
                                      </p:cBhvr>
                                      <p:to>
                                        <p:strVal val="visible"/>
                                      </p:to>
                                    </p:set>
                                    <p:animEffect transition="in" filter="wipe(left)">
                                      <p:cBhvr>
                                        <p:cTn id="27" dur="500"/>
                                        <p:tgtEl>
                                          <p:spTgt spid="3">
                                            <p:graphicEl>
                                              <a:dgm id="{C7C3E6FD-D83F-4BDA-907E-B5EE041DA93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uiExpand="1">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are we equalizing?</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Utilizing </a:t>
            </a:r>
            <a:r>
              <a:rPr lang="en-US" dirty="0" smtClean="0">
                <a:hlinkClick r:id="rId2" action="ppaction://hlinksldjump"/>
              </a:rPr>
              <a:t>comparison data</a:t>
            </a:r>
            <a:r>
              <a:rPr lang="en-US" dirty="0" smtClean="0"/>
              <a:t> between buildings</a:t>
            </a:r>
          </a:p>
          <a:p>
            <a:r>
              <a:rPr lang="en-US" dirty="0" smtClean="0"/>
              <a:t>First address the infrastructure needs.</a:t>
            </a:r>
          </a:p>
          <a:p>
            <a:r>
              <a:rPr lang="en-US" dirty="0" smtClean="0"/>
              <a:t>Next, divide the percentage of funding between buildings based on needs.</a:t>
            </a:r>
          </a:p>
          <a:p>
            <a:pPr lvl="1"/>
            <a:r>
              <a:rPr lang="en-US" dirty="0" smtClean="0"/>
              <a:t>For example, Benjamin Chambers Elementary has all needed equipment and would not get a percentage.</a:t>
            </a:r>
          </a:p>
          <a:p>
            <a:pPr lvl="1"/>
            <a:r>
              <a:rPr lang="en-US" dirty="0" smtClean="0"/>
              <a:t>Hamilton Heights classrooms do not have projectors or any SMART Boards or tools for engagement and interactivity – they would get a percentage split between buildings with the same needs.</a:t>
            </a:r>
          </a:p>
        </p:txBody>
      </p:sp>
    </p:spTree>
    <p:extLst>
      <p:ext uri="{BB962C8B-B14F-4D97-AF65-F5344CB8AC3E}">
        <p14:creationId xmlns:p14="http://schemas.microsoft.com/office/powerpoint/2010/main" val="1341433086"/>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29762" name="Rectangle 2"/>
          <p:cNvSpPr>
            <a:spLocks noGrp="1" noChangeArrowheads="1"/>
          </p:cNvSpPr>
          <p:nvPr>
            <p:ph type="title"/>
            <p:custDataLst>
              <p:tags r:id="rId2"/>
            </p:custDataLst>
          </p:nvPr>
        </p:nvSpPr>
        <p:spPr>
          <a:xfrm>
            <a:off x="838200" y="0"/>
            <a:ext cx="7921752" cy="1143000"/>
          </a:xfrm>
        </p:spPr>
        <p:txBody>
          <a:bodyPr>
            <a:normAutofit/>
          </a:bodyPr>
          <a:lstStyle/>
          <a:p>
            <a:pPr>
              <a:defRPr/>
            </a:pPr>
            <a:r>
              <a:rPr lang="en-US" dirty="0" smtClean="0"/>
              <a:t>Elementary Data - Breakdown</a:t>
            </a:r>
          </a:p>
        </p:txBody>
      </p:sp>
      <p:graphicFrame>
        <p:nvGraphicFramePr>
          <p:cNvPr id="8" name="Content Placeholder 7"/>
          <p:cNvGraphicFramePr>
            <a:graphicFrameLocks noGrp="1"/>
          </p:cNvGraphicFramePr>
          <p:nvPr>
            <p:ph sz="half" idx="1"/>
            <p:extLst>
              <p:ext uri="{D42A27DB-BD31-4B8C-83A1-F6EECF244321}">
                <p14:modId xmlns:p14="http://schemas.microsoft.com/office/powerpoint/2010/main" val="3448353687"/>
              </p:ext>
            </p:extLst>
          </p:nvPr>
        </p:nvGraphicFramePr>
        <p:xfrm>
          <a:off x="838200" y="1143000"/>
          <a:ext cx="7848595" cy="5486390"/>
        </p:xfrm>
        <a:graphic>
          <a:graphicData uri="http://schemas.openxmlformats.org/drawingml/2006/table">
            <a:tbl>
              <a:tblPr>
                <a:tableStyleId>{5C22544A-7EE6-4342-B048-85BDC9FD1C3A}</a:tableStyleId>
              </a:tblPr>
              <a:tblGrid>
                <a:gridCol w="2328272"/>
                <a:gridCol w="376681"/>
                <a:gridCol w="376681"/>
                <a:gridCol w="376681"/>
                <a:gridCol w="376681"/>
                <a:gridCol w="376681"/>
                <a:gridCol w="376681"/>
                <a:gridCol w="376681"/>
                <a:gridCol w="376681"/>
                <a:gridCol w="376681"/>
                <a:gridCol w="376681"/>
                <a:gridCol w="376681"/>
                <a:gridCol w="376681"/>
                <a:gridCol w="376681"/>
                <a:gridCol w="623470"/>
              </a:tblGrid>
              <a:tr h="211015">
                <a:tc>
                  <a:txBody>
                    <a:bodyPr/>
                    <a:lstStyle/>
                    <a:p>
                      <a:pPr algn="l" fontAlgn="b"/>
                      <a:endParaRPr lang="en-US" sz="1200" b="1" i="0" u="sng" strike="noStrike" dirty="0">
                        <a:solidFill>
                          <a:srgbClr val="000000"/>
                        </a:solidFill>
                        <a:effectLst/>
                        <a:latin typeface="Calibri"/>
                      </a:endParaRPr>
                    </a:p>
                  </a:txBody>
                  <a:tcPr marL="4936" marR="4936" marT="4936" marB="0" anchor="b"/>
                </a:tc>
                <a:tc>
                  <a:txBody>
                    <a:bodyPr/>
                    <a:lstStyle/>
                    <a:p>
                      <a:pPr algn="ctr" fontAlgn="b"/>
                      <a:r>
                        <a:rPr lang="en-US" sz="1200" u="sng" strike="noStrike">
                          <a:effectLst/>
                        </a:rPr>
                        <a:t>BC</a:t>
                      </a:r>
                      <a:endParaRPr lang="en-US" sz="1200" b="1" i="0" u="sng" strike="noStrike">
                        <a:solidFill>
                          <a:srgbClr val="000000"/>
                        </a:solidFill>
                        <a:effectLst/>
                        <a:latin typeface="Calibri"/>
                      </a:endParaRPr>
                    </a:p>
                  </a:txBody>
                  <a:tcPr marL="4936" marR="4936" marT="4936" marB="0" anchor="b"/>
                </a:tc>
                <a:tc>
                  <a:txBody>
                    <a:bodyPr/>
                    <a:lstStyle/>
                    <a:p>
                      <a:pPr algn="ctr" fontAlgn="b"/>
                      <a:r>
                        <a:rPr lang="en-US" sz="1200" u="sng" strike="noStrike">
                          <a:effectLst/>
                        </a:rPr>
                        <a:t>BU</a:t>
                      </a:r>
                      <a:endParaRPr lang="en-US" sz="1200" b="1" i="0" u="sng" strike="noStrike">
                        <a:solidFill>
                          <a:srgbClr val="000000"/>
                        </a:solidFill>
                        <a:effectLst/>
                        <a:latin typeface="Calibri"/>
                      </a:endParaRPr>
                    </a:p>
                  </a:txBody>
                  <a:tcPr marL="4936" marR="4936" marT="4936" marB="0" anchor="b"/>
                </a:tc>
                <a:tc>
                  <a:txBody>
                    <a:bodyPr/>
                    <a:lstStyle/>
                    <a:p>
                      <a:pPr algn="ctr" fontAlgn="b"/>
                      <a:r>
                        <a:rPr lang="en-US" sz="1200" u="sng" strike="noStrike">
                          <a:effectLst/>
                        </a:rPr>
                        <a:t>FS</a:t>
                      </a:r>
                      <a:endParaRPr lang="en-US" sz="1200" b="1" i="0" u="sng" strike="noStrike">
                        <a:solidFill>
                          <a:srgbClr val="000000"/>
                        </a:solidFill>
                        <a:effectLst/>
                        <a:latin typeface="Calibri"/>
                      </a:endParaRPr>
                    </a:p>
                  </a:txBody>
                  <a:tcPr marL="4936" marR="4936" marT="4936" marB="0" anchor="b"/>
                </a:tc>
                <a:tc>
                  <a:txBody>
                    <a:bodyPr/>
                    <a:lstStyle/>
                    <a:p>
                      <a:pPr algn="ctr" fontAlgn="b"/>
                      <a:r>
                        <a:rPr lang="en-US" sz="1200" u="sng" strike="noStrike">
                          <a:effectLst/>
                        </a:rPr>
                        <a:t>FY</a:t>
                      </a:r>
                      <a:endParaRPr lang="en-US" sz="1200" b="1" i="0" u="sng" strike="noStrike">
                        <a:solidFill>
                          <a:srgbClr val="000000"/>
                        </a:solidFill>
                        <a:effectLst/>
                        <a:latin typeface="Calibri"/>
                      </a:endParaRPr>
                    </a:p>
                  </a:txBody>
                  <a:tcPr marL="4936" marR="4936" marT="4936" marB="0" anchor="b"/>
                </a:tc>
                <a:tc>
                  <a:txBody>
                    <a:bodyPr/>
                    <a:lstStyle/>
                    <a:p>
                      <a:pPr algn="ctr" fontAlgn="b"/>
                      <a:r>
                        <a:rPr lang="en-US" sz="1200" u="sng" strike="noStrike">
                          <a:effectLst/>
                        </a:rPr>
                        <a:t>GR</a:t>
                      </a:r>
                      <a:endParaRPr lang="en-US" sz="1200" b="1" i="0" u="sng" strike="noStrike">
                        <a:solidFill>
                          <a:srgbClr val="000000"/>
                        </a:solidFill>
                        <a:effectLst/>
                        <a:latin typeface="Calibri"/>
                      </a:endParaRPr>
                    </a:p>
                  </a:txBody>
                  <a:tcPr marL="4936" marR="4936" marT="4936" marB="0" anchor="b"/>
                </a:tc>
                <a:tc>
                  <a:txBody>
                    <a:bodyPr/>
                    <a:lstStyle/>
                    <a:p>
                      <a:pPr algn="ctr" fontAlgn="b"/>
                      <a:r>
                        <a:rPr lang="en-US" sz="1200" u="sng" strike="noStrike">
                          <a:effectLst/>
                        </a:rPr>
                        <a:t>GU</a:t>
                      </a:r>
                      <a:endParaRPr lang="en-US" sz="1200" b="1" i="0" u="sng" strike="noStrike">
                        <a:solidFill>
                          <a:srgbClr val="000000"/>
                        </a:solidFill>
                        <a:effectLst/>
                        <a:latin typeface="Calibri"/>
                      </a:endParaRPr>
                    </a:p>
                  </a:txBody>
                  <a:tcPr marL="4936" marR="4936" marT="4936" marB="0" anchor="b"/>
                </a:tc>
                <a:tc>
                  <a:txBody>
                    <a:bodyPr/>
                    <a:lstStyle/>
                    <a:p>
                      <a:pPr algn="ctr" fontAlgn="b"/>
                      <a:r>
                        <a:rPr lang="en-US" sz="1200" u="sng" strike="noStrike">
                          <a:effectLst/>
                        </a:rPr>
                        <a:t>HH</a:t>
                      </a:r>
                      <a:endParaRPr lang="en-US" sz="1200" b="1" i="0" u="sng" strike="noStrike">
                        <a:solidFill>
                          <a:srgbClr val="000000"/>
                        </a:solidFill>
                        <a:effectLst/>
                        <a:latin typeface="Calibri"/>
                      </a:endParaRPr>
                    </a:p>
                  </a:txBody>
                  <a:tcPr marL="4936" marR="4936" marT="4936" marB="0" anchor="b"/>
                </a:tc>
                <a:tc>
                  <a:txBody>
                    <a:bodyPr/>
                    <a:lstStyle/>
                    <a:p>
                      <a:pPr algn="ctr" fontAlgn="b"/>
                      <a:r>
                        <a:rPr lang="en-US" sz="1200" u="sng" strike="noStrike">
                          <a:effectLst/>
                        </a:rPr>
                        <a:t>LU</a:t>
                      </a:r>
                      <a:endParaRPr lang="en-US" sz="1200" b="1" i="0" u="sng" strike="noStrike">
                        <a:solidFill>
                          <a:srgbClr val="000000"/>
                        </a:solidFill>
                        <a:effectLst/>
                        <a:latin typeface="Calibri"/>
                      </a:endParaRPr>
                    </a:p>
                  </a:txBody>
                  <a:tcPr marL="4936" marR="4936" marT="4936" marB="0" anchor="b"/>
                </a:tc>
                <a:tc>
                  <a:txBody>
                    <a:bodyPr/>
                    <a:lstStyle/>
                    <a:p>
                      <a:pPr algn="ctr" fontAlgn="b"/>
                      <a:r>
                        <a:rPr lang="en-US" sz="1200" u="sng" strike="noStrike">
                          <a:effectLst/>
                        </a:rPr>
                        <a:t>MA</a:t>
                      </a:r>
                      <a:endParaRPr lang="en-US" sz="1200" b="1" i="0" u="sng" strike="noStrike">
                        <a:solidFill>
                          <a:srgbClr val="000000"/>
                        </a:solidFill>
                        <a:effectLst/>
                        <a:latin typeface="Calibri"/>
                      </a:endParaRPr>
                    </a:p>
                  </a:txBody>
                  <a:tcPr marL="4936" marR="4936" marT="4936" marB="0" anchor="b"/>
                </a:tc>
                <a:tc>
                  <a:txBody>
                    <a:bodyPr/>
                    <a:lstStyle/>
                    <a:p>
                      <a:pPr algn="ctr" fontAlgn="b"/>
                      <a:r>
                        <a:rPr lang="en-US" sz="1200" u="sng" strike="noStrike">
                          <a:effectLst/>
                        </a:rPr>
                        <a:t>NF</a:t>
                      </a:r>
                      <a:endParaRPr lang="en-US" sz="1200" b="1" i="0" u="sng" strike="noStrike">
                        <a:solidFill>
                          <a:srgbClr val="000000"/>
                        </a:solidFill>
                        <a:effectLst/>
                        <a:latin typeface="Calibri"/>
                      </a:endParaRPr>
                    </a:p>
                  </a:txBody>
                  <a:tcPr marL="4936" marR="4936" marT="4936" marB="0" anchor="b"/>
                </a:tc>
                <a:tc>
                  <a:txBody>
                    <a:bodyPr/>
                    <a:lstStyle/>
                    <a:p>
                      <a:pPr algn="ctr" fontAlgn="b"/>
                      <a:r>
                        <a:rPr lang="en-US" sz="1200" u="sng" strike="noStrike">
                          <a:effectLst/>
                        </a:rPr>
                        <a:t>SC</a:t>
                      </a:r>
                      <a:endParaRPr lang="en-US" sz="1200" b="1" i="0" u="sng" strike="noStrike">
                        <a:solidFill>
                          <a:srgbClr val="000000"/>
                        </a:solidFill>
                        <a:effectLst/>
                        <a:latin typeface="Calibri"/>
                      </a:endParaRPr>
                    </a:p>
                  </a:txBody>
                  <a:tcPr marL="4936" marR="4936" marT="4936" marB="0" anchor="b"/>
                </a:tc>
                <a:tc>
                  <a:txBody>
                    <a:bodyPr/>
                    <a:lstStyle/>
                    <a:p>
                      <a:pPr algn="ctr" fontAlgn="b"/>
                      <a:r>
                        <a:rPr lang="en-US" sz="1200" u="sng" strike="noStrike">
                          <a:effectLst/>
                        </a:rPr>
                        <a:t>SO</a:t>
                      </a:r>
                      <a:endParaRPr lang="en-US" sz="1200" b="1" i="0" u="sng" strike="noStrike">
                        <a:solidFill>
                          <a:srgbClr val="000000"/>
                        </a:solidFill>
                        <a:effectLst/>
                        <a:latin typeface="Calibri"/>
                      </a:endParaRPr>
                    </a:p>
                  </a:txBody>
                  <a:tcPr marL="4936" marR="4936" marT="4936" marB="0" anchor="b"/>
                </a:tc>
                <a:tc>
                  <a:txBody>
                    <a:bodyPr/>
                    <a:lstStyle/>
                    <a:p>
                      <a:pPr algn="ctr" fontAlgn="b"/>
                      <a:r>
                        <a:rPr lang="en-US" sz="1200" u="sng" strike="noStrike">
                          <a:effectLst/>
                        </a:rPr>
                        <a:t>ST</a:t>
                      </a:r>
                      <a:endParaRPr lang="en-US" sz="1200" b="1" i="0" u="sng" strike="noStrike">
                        <a:solidFill>
                          <a:srgbClr val="000000"/>
                        </a:solidFill>
                        <a:effectLst/>
                        <a:latin typeface="Calibri"/>
                      </a:endParaRPr>
                    </a:p>
                  </a:txBody>
                  <a:tcPr marL="4936" marR="4936" marT="4936" marB="0" anchor="b"/>
                </a:tc>
                <a:tc>
                  <a:txBody>
                    <a:bodyPr/>
                    <a:lstStyle/>
                    <a:p>
                      <a:pPr algn="l" fontAlgn="b"/>
                      <a:r>
                        <a:rPr lang="en-US" sz="1200" u="sng" strike="noStrike">
                          <a:effectLst/>
                        </a:rPr>
                        <a:t>TOTALS</a:t>
                      </a:r>
                      <a:endParaRPr lang="en-US" sz="1200" b="1" i="0" u="sng"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Electronic Whiteboards/SmartBoards</a:t>
                      </a:r>
                      <a:endParaRPr lang="en-US" sz="1200" b="1" i="0" u="none" strike="noStrike">
                        <a:solidFill>
                          <a:srgbClr val="963634"/>
                        </a:solidFill>
                        <a:effectLst/>
                        <a:latin typeface="Calibri"/>
                      </a:endParaRPr>
                    </a:p>
                  </a:txBody>
                  <a:tcPr marL="4936" marR="4936" marT="4936" marB="0" anchor="b"/>
                </a:tc>
                <a:tc>
                  <a:txBody>
                    <a:bodyPr/>
                    <a:lstStyle/>
                    <a:p>
                      <a:pPr algn="ctr" fontAlgn="b"/>
                      <a:r>
                        <a:rPr lang="en-US" sz="1200" u="none" strike="noStrike">
                          <a:effectLst/>
                        </a:rPr>
                        <a:t>50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5</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2</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dirty="0">
                          <a:effectLst/>
                        </a:rPr>
                        <a:t>2</a:t>
                      </a:r>
                      <a:endParaRPr lang="en-US" sz="1200" b="0" i="0" u="none" strike="noStrike" dirty="0">
                        <a:solidFill>
                          <a:srgbClr val="000000"/>
                        </a:solidFill>
                        <a:effectLst/>
                        <a:latin typeface="Calibri"/>
                      </a:endParaRPr>
                    </a:p>
                  </a:txBody>
                  <a:tcPr marL="4936" marR="4936" marT="4936" marB="0" anchor="b"/>
                </a:tc>
                <a:tc>
                  <a:txBody>
                    <a:bodyPr/>
                    <a:lstStyle/>
                    <a:p>
                      <a:pPr algn="ctr" fontAlgn="b"/>
                      <a:r>
                        <a:rPr lang="en-US" sz="1200" u="none" strike="noStrike" dirty="0">
                          <a:effectLst/>
                        </a:rPr>
                        <a:t>0</a:t>
                      </a:r>
                      <a:endParaRPr lang="en-US" sz="1200" b="0" i="0" u="none" strike="noStrike" dirty="0">
                        <a:solidFill>
                          <a:srgbClr val="000000"/>
                        </a:solidFill>
                        <a:effectLst/>
                        <a:latin typeface="Calibri"/>
                      </a:endParaRPr>
                    </a:p>
                  </a:txBody>
                  <a:tcPr marL="4936" marR="4936" marT="4936" marB="0" anchor="b"/>
                </a:tc>
                <a:tc>
                  <a:txBody>
                    <a:bodyPr/>
                    <a:lstStyle/>
                    <a:p>
                      <a:pPr algn="ctr" fontAlgn="b"/>
                      <a:r>
                        <a:rPr lang="en-US" sz="1200" u="none" strike="noStrike" dirty="0">
                          <a:effectLst/>
                        </a:rPr>
                        <a:t>2</a:t>
                      </a:r>
                      <a:endParaRPr lang="en-US" sz="1200" b="0" i="0" u="none" strike="noStrike" dirty="0">
                        <a:solidFill>
                          <a:srgbClr val="000000"/>
                        </a:solidFill>
                        <a:effectLst/>
                        <a:latin typeface="Calibri"/>
                      </a:endParaRPr>
                    </a:p>
                  </a:txBody>
                  <a:tcPr marL="4936" marR="4936" marT="4936" marB="0" anchor="b"/>
                </a:tc>
                <a:tc>
                  <a:txBody>
                    <a:bodyPr/>
                    <a:lstStyle/>
                    <a:p>
                      <a:pPr algn="ctr" fontAlgn="b"/>
                      <a:r>
                        <a:rPr lang="en-US" sz="1200" u="none" strike="noStrike" dirty="0">
                          <a:effectLst/>
                        </a:rPr>
                        <a:t>0</a:t>
                      </a:r>
                      <a:endParaRPr lang="en-US" sz="1200" b="0" i="0" u="none" strike="noStrike" dirty="0">
                        <a:solidFill>
                          <a:srgbClr val="000000"/>
                        </a:solidFill>
                        <a:effectLst/>
                        <a:latin typeface="Calibri"/>
                      </a:endParaRPr>
                    </a:p>
                  </a:txBody>
                  <a:tcPr marL="4936" marR="4936" marT="4936" marB="0" anchor="b"/>
                </a:tc>
                <a:tc>
                  <a:txBody>
                    <a:bodyPr/>
                    <a:lstStyle/>
                    <a:p>
                      <a:pPr algn="ctr" fontAlgn="b"/>
                      <a:r>
                        <a:rPr lang="en-US" sz="1200" u="none" strike="noStrike" dirty="0">
                          <a:effectLst/>
                        </a:rPr>
                        <a:t>0</a:t>
                      </a:r>
                      <a:endParaRPr lang="en-US" sz="1200" b="0" i="0" u="none" strike="noStrike" dirty="0">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14</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a:effectLst/>
                        </a:rPr>
                        <a:t>75</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dirty="0">
                          <a:effectLst/>
                        </a:rPr>
                        <a:t> </a:t>
                      </a:r>
                      <a:endParaRPr lang="en-US" sz="1200" b="0" i="0" u="none" strike="noStrike" dirty="0">
                        <a:solidFill>
                          <a:srgbClr val="000000"/>
                        </a:solidFill>
                        <a:effectLst/>
                        <a:latin typeface="Calibri"/>
                      </a:endParaRPr>
                    </a:p>
                  </a:txBody>
                  <a:tcPr marL="4936" marR="4936" marT="4936" marB="0" anchor="b"/>
                </a:tc>
                <a:tc>
                  <a:txBody>
                    <a:bodyPr/>
                    <a:lstStyle/>
                    <a:p>
                      <a:pPr algn="ctr" fontAlgn="b"/>
                      <a:r>
                        <a:rPr lang="en-US" sz="1200" u="none" strike="noStrike" dirty="0">
                          <a:effectLst/>
                        </a:rPr>
                        <a:t> </a:t>
                      </a:r>
                      <a:endParaRPr lang="en-US" sz="1200" b="0" i="0" u="none" strike="noStrike" dirty="0">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Data Projectors</a:t>
                      </a:r>
                      <a:endParaRPr lang="en-US" sz="1200" b="1" i="0" u="none" strike="noStrike">
                        <a:solidFill>
                          <a:srgbClr val="963634"/>
                        </a:solidFill>
                        <a:effectLst/>
                        <a:latin typeface="Calibri"/>
                      </a:endParaRPr>
                    </a:p>
                  </a:txBody>
                  <a:tcPr marL="4936" marR="4936" marT="4936" marB="0" anchor="b"/>
                </a:tc>
                <a:tc>
                  <a:txBody>
                    <a:bodyPr/>
                    <a:lstStyle/>
                    <a:p>
                      <a:pPr algn="ctr" fontAlgn="b"/>
                      <a:r>
                        <a:rPr lang="en-US" sz="1200" u="none" strike="noStrike">
                          <a:effectLst/>
                        </a:rPr>
                        <a:t>54</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16</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7</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42</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13</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15</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dirty="0">
                          <a:effectLst/>
                        </a:rPr>
                        <a:t>1</a:t>
                      </a:r>
                      <a:endParaRPr lang="en-US" sz="1200" b="0" i="0" u="none" strike="noStrike" dirty="0">
                        <a:solidFill>
                          <a:srgbClr val="000000"/>
                        </a:solidFill>
                        <a:effectLst/>
                        <a:latin typeface="Calibri"/>
                      </a:endParaRPr>
                    </a:p>
                  </a:txBody>
                  <a:tcPr marL="4936" marR="4936" marT="4936" marB="0" anchor="b"/>
                </a:tc>
                <a:tc>
                  <a:txBody>
                    <a:bodyPr/>
                    <a:lstStyle/>
                    <a:p>
                      <a:pPr algn="ctr" fontAlgn="b"/>
                      <a:r>
                        <a:rPr lang="en-US" sz="1200" u="none" strike="noStrike">
                          <a:effectLst/>
                        </a:rPr>
                        <a:t>65</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8</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17</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a:effectLst/>
                        </a:rPr>
                        <a:t>260</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dirty="0">
                          <a:effectLst/>
                        </a:rPr>
                        <a:t> </a:t>
                      </a:r>
                      <a:endParaRPr lang="en-US" sz="1200" b="0" i="0" u="none" strike="noStrike" dirty="0">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Digital Cameras</a:t>
                      </a:r>
                      <a:endParaRPr lang="en-US" sz="1200" b="1" i="0" u="none" strike="noStrike">
                        <a:solidFill>
                          <a:srgbClr val="963634"/>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3</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2</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2</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2</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4</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2</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2</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a:effectLst/>
                        </a:rPr>
                        <a:t>21</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dirty="0">
                          <a:effectLst/>
                        </a:rPr>
                        <a:t> </a:t>
                      </a:r>
                      <a:endParaRPr lang="en-US" sz="1200" b="0" i="0" u="none" strike="noStrike" dirty="0">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Digital Video Cameras</a:t>
                      </a:r>
                      <a:endParaRPr lang="en-US" sz="1200" b="1" i="0" u="none" strike="noStrike">
                        <a:solidFill>
                          <a:srgbClr val="963634"/>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2</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3</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a:effectLst/>
                        </a:rPr>
                        <a:t>8</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DVD/VCR Combo</a:t>
                      </a:r>
                      <a:endParaRPr lang="en-US" sz="1200" b="1" i="0" u="none" strike="noStrike">
                        <a:solidFill>
                          <a:srgbClr val="963634"/>
                        </a:solidFill>
                        <a:effectLst/>
                        <a:latin typeface="Calibri"/>
                      </a:endParaRPr>
                    </a:p>
                  </a:txBody>
                  <a:tcPr marL="4936" marR="4936" marT="4936" marB="0" anchor="b"/>
                </a:tc>
                <a:tc>
                  <a:txBody>
                    <a:bodyPr/>
                    <a:lstStyle/>
                    <a:p>
                      <a:pPr algn="ctr" fontAlgn="b"/>
                      <a:r>
                        <a:rPr lang="en-US" sz="1200" u="none" strike="noStrike">
                          <a:effectLst/>
                        </a:rPr>
                        <a:t>50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5</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40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6</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21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dirty="0">
                          <a:effectLst/>
                        </a:rPr>
                        <a:t>0</a:t>
                      </a:r>
                      <a:endParaRPr lang="en-US" sz="1200" b="0" i="0" u="none" strike="noStrike" dirty="0">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a:effectLst/>
                        </a:rPr>
                        <a:t>122</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Individual Webcams</a:t>
                      </a:r>
                      <a:endParaRPr lang="en-US" sz="1200" b="1" i="0" u="none" strike="noStrike">
                        <a:solidFill>
                          <a:srgbClr val="963634"/>
                        </a:solidFill>
                        <a:effectLst/>
                        <a:latin typeface="Calibri"/>
                      </a:endParaRPr>
                    </a:p>
                  </a:txBody>
                  <a:tcPr marL="4936" marR="4936" marT="4936" marB="0" anchor="b"/>
                </a:tc>
                <a:tc>
                  <a:txBody>
                    <a:bodyPr/>
                    <a:lstStyle/>
                    <a:p>
                      <a:pPr algn="ctr" fontAlgn="b"/>
                      <a:r>
                        <a:rPr lang="en-US" sz="1200" u="none" strike="noStrike">
                          <a:effectLst/>
                        </a:rPr>
                        <a:t>10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a:effectLst/>
                        </a:rPr>
                        <a:t>12</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dirty="0">
                          <a:effectLst/>
                        </a:rPr>
                        <a:t> </a:t>
                      </a:r>
                      <a:endParaRPr lang="en-US" sz="1200" b="0" i="0" u="none" strike="noStrike" dirty="0">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Wireless Access Points</a:t>
                      </a:r>
                      <a:endParaRPr lang="en-US" sz="1200" b="1" i="0" u="none" strike="noStrike">
                        <a:solidFill>
                          <a:srgbClr val="963634"/>
                        </a:solidFill>
                        <a:effectLst/>
                        <a:latin typeface="Calibri"/>
                      </a:endParaRPr>
                    </a:p>
                  </a:txBody>
                  <a:tcPr marL="4936" marR="4936" marT="4936" marB="0" anchor="b"/>
                </a:tc>
                <a:tc>
                  <a:txBody>
                    <a:bodyPr/>
                    <a:lstStyle/>
                    <a:p>
                      <a:pPr algn="ctr" fontAlgn="b"/>
                      <a:r>
                        <a:rPr lang="en-US" sz="1200" u="none" strike="noStrike">
                          <a:effectLst/>
                        </a:rPr>
                        <a:t>48</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4</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4</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18</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4</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5</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4</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2</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2</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6</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5</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4</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a:effectLst/>
                        </a:rPr>
                        <a:t>107</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Document Cameras</a:t>
                      </a:r>
                      <a:endParaRPr lang="en-US" sz="1200" b="1" i="0" u="none" strike="noStrike">
                        <a:solidFill>
                          <a:srgbClr val="963634"/>
                        </a:solidFill>
                        <a:effectLst/>
                        <a:latin typeface="Calibri"/>
                      </a:endParaRPr>
                    </a:p>
                  </a:txBody>
                  <a:tcPr marL="4936" marR="4936" marT="4936" marB="0" anchor="b"/>
                </a:tc>
                <a:tc>
                  <a:txBody>
                    <a:bodyPr/>
                    <a:lstStyle/>
                    <a:p>
                      <a:pPr algn="ctr" fontAlgn="b"/>
                      <a:r>
                        <a:rPr lang="en-US" sz="1200" u="none" strike="noStrike">
                          <a:effectLst/>
                        </a:rPr>
                        <a:t>10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2</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2</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2</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4</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a:effectLst/>
                        </a:rPr>
                        <a:t>22</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dirty="0">
                          <a:effectLst/>
                        </a:rPr>
                        <a:t> </a:t>
                      </a:r>
                      <a:endParaRPr lang="en-US" sz="1200" b="0" i="0" u="none" strike="noStrike" dirty="0">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Scanners</a:t>
                      </a:r>
                      <a:endParaRPr lang="en-US" sz="1200" b="1" i="0" u="none" strike="noStrike">
                        <a:solidFill>
                          <a:srgbClr val="963634"/>
                        </a:solidFill>
                        <a:effectLst/>
                        <a:latin typeface="Calibri"/>
                      </a:endParaRPr>
                    </a:p>
                  </a:txBody>
                  <a:tcPr marL="4936" marR="4936" marT="4936" marB="0" anchor="b"/>
                </a:tc>
                <a:tc>
                  <a:txBody>
                    <a:bodyPr/>
                    <a:lstStyle/>
                    <a:p>
                      <a:pPr algn="ctr" fontAlgn="b"/>
                      <a:r>
                        <a:rPr lang="en-US" sz="1200" u="none" strike="noStrike">
                          <a:effectLst/>
                        </a:rPr>
                        <a:t>2</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2</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a:effectLst/>
                        </a:rPr>
                        <a:t>15</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Wii Console</a:t>
                      </a:r>
                      <a:endParaRPr lang="en-US" sz="1200" b="1" i="0" u="none" strike="noStrike">
                        <a:solidFill>
                          <a:srgbClr val="963634"/>
                        </a:solidFill>
                        <a:effectLst/>
                        <a:latin typeface="Calibri"/>
                      </a:endParaRPr>
                    </a:p>
                  </a:txBody>
                  <a:tcPr marL="4936" marR="4936" marT="4936" marB="0" anchor="b"/>
                </a:tc>
                <a:tc>
                  <a:txBody>
                    <a:bodyPr/>
                    <a:lstStyle/>
                    <a:p>
                      <a:pPr algn="ctr" fontAlgn="b"/>
                      <a:r>
                        <a:rPr lang="en-US" sz="1200" u="none" strike="noStrike">
                          <a:effectLst/>
                        </a:rPr>
                        <a:t>2</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a:effectLst/>
                        </a:rPr>
                        <a:t>2</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dirty="0">
                          <a:effectLst/>
                        </a:rPr>
                        <a:t> </a:t>
                      </a:r>
                      <a:endParaRPr lang="en-US" sz="1200" b="0" i="0" u="none" strike="noStrike" dirty="0">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iPads</a:t>
                      </a:r>
                      <a:endParaRPr lang="en-US" sz="1200" b="1" i="0" u="none" strike="noStrike">
                        <a:solidFill>
                          <a:srgbClr val="963634"/>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dirty="0">
                          <a:effectLst/>
                        </a:rPr>
                        <a:t> </a:t>
                      </a:r>
                      <a:endParaRPr lang="en-US" sz="1200" b="0" i="0" u="none" strike="noStrike" dirty="0">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E-Reader/Kindle</a:t>
                      </a:r>
                      <a:endParaRPr lang="en-US" sz="1200" b="1" i="0" u="none" strike="noStrike">
                        <a:solidFill>
                          <a:srgbClr val="963634"/>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13</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2</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a:effectLst/>
                        </a:rPr>
                        <a:t>16</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endParaRPr lang="en-US" sz="1200" b="0" i="0" u="none" strike="noStrike">
                        <a:solidFill>
                          <a:srgbClr val="000000"/>
                        </a:solidFill>
                        <a:effectLst/>
                        <a:latin typeface="Calibri"/>
                      </a:endParaRPr>
                    </a:p>
                  </a:txBody>
                  <a:tcPr marL="4936" marR="4936" marT="4936" marB="0" anchor="b"/>
                </a:tc>
                <a:tc>
                  <a:txBody>
                    <a:bodyPr/>
                    <a:lstStyle/>
                    <a:p>
                      <a:pPr algn="ctr" fontAlgn="b"/>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c>
                  <a:txBody>
                    <a:bodyPr/>
                    <a:lstStyle/>
                    <a:p>
                      <a:pPr algn="ctr" fontAlgn="b"/>
                      <a:endParaRPr lang="en-US" sz="1200" b="0" i="0" u="none" strike="noStrike" dirty="0">
                        <a:solidFill>
                          <a:srgbClr val="000000"/>
                        </a:solidFill>
                        <a:effectLst/>
                        <a:latin typeface="Calibri"/>
                      </a:endParaRPr>
                    </a:p>
                  </a:txBody>
                  <a:tcPr marL="4936" marR="4936" marT="4936" marB="0" anchor="b"/>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4936" marR="4936" marT="4936" marB="0" anchor="b"/>
                </a:tc>
              </a:tr>
              <a:tr h="211015">
                <a:tc>
                  <a:txBody>
                    <a:bodyPr/>
                    <a:lstStyle/>
                    <a:p>
                      <a:pPr algn="l" fontAlgn="b"/>
                      <a:r>
                        <a:rPr lang="en-US" sz="1200" u="none" strike="noStrike">
                          <a:effectLst/>
                        </a:rPr>
                        <a:t>Wacom Boards</a:t>
                      </a:r>
                      <a:endParaRPr lang="en-US" sz="1200" b="1" i="0" u="none" strike="noStrike">
                        <a:solidFill>
                          <a:srgbClr val="963634"/>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7</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5</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1</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20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ctr" fontAlgn="b"/>
                      <a:r>
                        <a:rPr lang="en-US" sz="1200" u="none" strike="noStrike">
                          <a:effectLst/>
                        </a:rPr>
                        <a:t>0</a:t>
                      </a:r>
                      <a:endParaRPr lang="en-US" sz="1200" b="0" i="0" u="none" strike="noStrike">
                        <a:solidFill>
                          <a:srgbClr val="000000"/>
                        </a:solidFill>
                        <a:effectLst/>
                        <a:latin typeface="Calibri"/>
                      </a:endParaRPr>
                    </a:p>
                  </a:txBody>
                  <a:tcPr marL="4936" marR="4936" marT="4936" marB="0" anchor="b"/>
                </a:tc>
                <a:tc>
                  <a:txBody>
                    <a:bodyPr/>
                    <a:lstStyle/>
                    <a:p>
                      <a:pPr algn="l" fontAlgn="b"/>
                      <a:r>
                        <a:rPr lang="en-US" sz="1200" u="none" strike="noStrike" dirty="0">
                          <a:effectLst/>
                        </a:rPr>
                        <a:t>34</a:t>
                      </a:r>
                      <a:endParaRPr lang="en-US" sz="1200" b="0" i="0" u="none" strike="noStrike" dirty="0">
                        <a:solidFill>
                          <a:srgbClr val="000000"/>
                        </a:solidFill>
                        <a:effectLst/>
                        <a:latin typeface="Calibri"/>
                      </a:endParaRPr>
                    </a:p>
                  </a:txBody>
                  <a:tcPr marL="4936" marR="4936" marT="4936" marB="0" anchor="b"/>
                </a:tc>
              </a:tr>
            </a:tbl>
          </a:graphicData>
        </a:graphic>
      </p:graphicFrame>
    </p:spTree>
    <p:custDataLst>
      <p:tags r:id="rId1"/>
    </p:custData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HAPEID" val="Rcuf4iZwLgLEPe9Eifdx3u"/>
</p:tagLst>
</file>

<file path=ppt/tags/tag11.xml><?xml version="1.0" encoding="utf-8"?>
<p:tagLst xmlns:a="http://schemas.openxmlformats.org/drawingml/2006/main" xmlns:r="http://schemas.openxmlformats.org/officeDocument/2006/relationships" xmlns:p="http://schemas.openxmlformats.org/presentationml/2006/main">
  <p:tag name="DVSECTIONID" val="HsVeI2TwAzQM9S4tQjLvMM"/>
</p:tagLst>
</file>

<file path=ppt/tags/tag12.xml><?xml version="1.0" encoding="utf-8"?>
<p:tagLst xmlns:a="http://schemas.openxmlformats.org/drawingml/2006/main" xmlns:r="http://schemas.openxmlformats.org/officeDocument/2006/relationships" xmlns:p="http://schemas.openxmlformats.org/presentationml/2006/main">
  <p:tag name="DVSHAPEID" val="ulJFhM9s1uk4SUavhm7qdN"/>
</p:tagLst>
</file>

<file path=ppt/tags/tag13.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ags/tag14.xml><?xml version="1.0" encoding="utf-8"?>
<p:tagLst xmlns:a="http://schemas.openxmlformats.org/drawingml/2006/main" xmlns:r="http://schemas.openxmlformats.org/officeDocument/2006/relationships" xmlns:p="http://schemas.openxmlformats.org/presentationml/2006/main">
  <p:tag name="DVSHAPEID" val="zvrdC8eV6YWWfpMhsRT8jq"/>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HAPEID" val="0uhWvCQomImT50qU5y4Znw"/>
</p:tagLst>
</file>

<file path=ppt/tags/tag4.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5.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6.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7.xml><?xml version="1.0" encoding="utf-8"?>
<p:tagLst xmlns:a="http://schemas.openxmlformats.org/drawingml/2006/main" xmlns:r="http://schemas.openxmlformats.org/officeDocument/2006/relationships" xmlns:p="http://schemas.openxmlformats.org/presentationml/2006/main">
  <p:tag name="DVSECTIONID" val="CdIAG7WhWjupCZ4n8F2Kse"/>
</p:tagLst>
</file>

<file path=ppt/tags/tag8.xml><?xml version="1.0" encoding="utf-8"?>
<p:tagLst xmlns:a="http://schemas.openxmlformats.org/drawingml/2006/main" xmlns:r="http://schemas.openxmlformats.org/officeDocument/2006/relationships" xmlns:p="http://schemas.openxmlformats.org/presentationml/2006/main">
  <p:tag name="DVSHAPEID" val="7C7AXHsIfcZM0GIL5sI0jk"/>
</p:tagLst>
</file>

<file path=ppt/tags/tag9.xml><?xml version="1.0" encoding="utf-8"?>
<p:tagLst xmlns:a="http://schemas.openxmlformats.org/drawingml/2006/main" xmlns:r="http://schemas.openxmlformats.org/officeDocument/2006/relationships" xmlns:p="http://schemas.openxmlformats.org/presentationml/2006/main">
  <p:tag name="DVSECTIONID" val="Unk8vjtC9q0JAXtyxsX2O5"/>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0</TotalTime>
  <Words>724</Words>
  <Application>Microsoft Office PowerPoint</Application>
  <PresentationFormat>On-screen Show (4:3)</PresentationFormat>
  <Paragraphs>491</Paragraphs>
  <Slides>14</Slides>
  <Notes>9</Notes>
  <HiddenSlides>2</HiddenSlides>
  <MMClips>1</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Training</vt:lpstr>
      <vt:lpstr>Elementary Equity Plan</vt:lpstr>
      <vt:lpstr>Equity Plan</vt:lpstr>
      <vt:lpstr>Current Classroom Differences</vt:lpstr>
      <vt:lpstr>Benefits for Students</vt:lpstr>
      <vt:lpstr>Benefits to Students</vt:lpstr>
      <vt:lpstr>References</vt:lpstr>
      <vt:lpstr>Top 3 Elementary Needs</vt:lpstr>
      <vt:lpstr>How are we equalizing?</vt:lpstr>
      <vt:lpstr>Elementary Data - Breakdown</vt:lpstr>
      <vt:lpstr>Student Survey Results</vt:lpstr>
      <vt:lpstr>Budget for Project</vt:lpstr>
      <vt:lpstr>Current Budget</vt:lpstr>
      <vt:lpstr>Technology Data</vt:lpstr>
      <vt:lpstr>Refinance Money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2012-01-24T19:17:43Z</dcterms:created>
  <dcterms:modified xsi:type="dcterms:W3CDTF">2012-02-08T03:14:28Z</dcterms:modified>
</cp:coreProperties>
</file>